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37"/>
  </p:notesMasterIdLst>
  <p:sldIdLst>
    <p:sldId id="256" r:id="rId2"/>
    <p:sldId id="257" r:id="rId3"/>
    <p:sldId id="315" r:id="rId4"/>
    <p:sldId id="314" r:id="rId5"/>
    <p:sldId id="258" r:id="rId6"/>
    <p:sldId id="277" r:id="rId7"/>
    <p:sldId id="261" r:id="rId8"/>
    <p:sldId id="321" r:id="rId9"/>
    <p:sldId id="287" r:id="rId10"/>
    <p:sldId id="264" r:id="rId11"/>
    <p:sldId id="331" r:id="rId12"/>
    <p:sldId id="332" r:id="rId13"/>
    <p:sldId id="288" r:id="rId14"/>
    <p:sldId id="316" r:id="rId15"/>
    <p:sldId id="317" r:id="rId16"/>
    <p:sldId id="323" r:id="rId17"/>
    <p:sldId id="324" r:id="rId18"/>
    <p:sldId id="325" r:id="rId19"/>
    <p:sldId id="326" r:id="rId20"/>
    <p:sldId id="319" r:id="rId21"/>
    <p:sldId id="320" r:id="rId22"/>
    <p:sldId id="327" r:id="rId23"/>
    <p:sldId id="329" r:id="rId24"/>
    <p:sldId id="289" r:id="rId25"/>
    <p:sldId id="290" r:id="rId26"/>
    <p:sldId id="292" r:id="rId27"/>
    <p:sldId id="304" r:id="rId28"/>
    <p:sldId id="310" r:id="rId29"/>
    <p:sldId id="312" r:id="rId30"/>
    <p:sldId id="311" r:id="rId31"/>
    <p:sldId id="313" r:id="rId32"/>
    <p:sldId id="302" r:id="rId33"/>
    <p:sldId id="333" r:id="rId34"/>
    <p:sldId id="306" r:id="rId35"/>
    <p:sldId id="305" r:id="rId3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8" autoAdjust="0"/>
    <p:restoredTop sz="95282" autoAdjust="0"/>
  </p:normalViewPr>
  <p:slideViewPr>
    <p:cSldViewPr snapToGrid="0">
      <p:cViewPr varScale="1">
        <p:scale>
          <a:sx n="85" d="100"/>
          <a:sy n="85" d="100"/>
        </p:scale>
        <p:origin x="405"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41.sv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62159-60E3-4D61-BC6C-A842B903CB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21D8CF5-B287-4270-802B-26CA3C458B9B}">
      <dgm:prSet/>
      <dgm:spPr/>
      <dgm:t>
        <a:bodyPr/>
        <a:lstStyle/>
        <a:p>
          <a:pPr>
            <a:lnSpc>
              <a:spcPct val="100000"/>
            </a:lnSpc>
          </a:pPr>
          <a:r>
            <a:rPr lang="en-US"/>
            <a:t>Can be generated to train or evaluate ML models under certain conditions that are usually hard to capture in the real world.</a:t>
          </a:r>
        </a:p>
      </dgm:t>
    </dgm:pt>
    <dgm:pt modelId="{29CD93A4-9597-4760-8220-32D8D4E7EB47}" type="parTrans" cxnId="{E4AE62A2-67C2-4026-A96D-237DE6FE056E}">
      <dgm:prSet/>
      <dgm:spPr/>
      <dgm:t>
        <a:bodyPr/>
        <a:lstStyle/>
        <a:p>
          <a:endParaRPr lang="en-US"/>
        </a:p>
      </dgm:t>
    </dgm:pt>
    <dgm:pt modelId="{7DFFA422-4D0C-4B7E-A857-B0F9898C463F}" type="sibTrans" cxnId="{E4AE62A2-67C2-4026-A96D-237DE6FE056E}">
      <dgm:prSet/>
      <dgm:spPr/>
      <dgm:t>
        <a:bodyPr/>
        <a:lstStyle/>
        <a:p>
          <a:endParaRPr lang="en-US"/>
        </a:p>
      </dgm:t>
    </dgm:pt>
    <dgm:pt modelId="{423FDD7F-FF4C-409A-B391-6BD468ADDAA6}">
      <dgm:prSet/>
      <dgm:spPr/>
      <dgm:t>
        <a:bodyPr/>
        <a:lstStyle/>
        <a:p>
          <a:pPr>
            <a:lnSpc>
              <a:spcPct val="100000"/>
            </a:lnSpc>
          </a:pPr>
          <a:r>
            <a:rPr lang="en-US"/>
            <a:t>For scenarios where collecting and annotating data is expensive.</a:t>
          </a:r>
        </a:p>
      </dgm:t>
    </dgm:pt>
    <dgm:pt modelId="{7B4692A0-F0FA-4413-887E-28536DEBA907}" type="parTrans" cxnId="{705E6DBC-92E4-4D1C-9B59-DB05B28EE551}">
      <dgm:prSet/>
      <dgm:spPr/>
      <dgm:t>
        <a:bodyPr/>
        <a:lstStyle/>
        <a:p>
          <a:endParaRPr lang="en-US"/>
        </a:p>
      </dgm:t>
    </dgm:pt>
    <dgm:pt modelId="{B54C19C3-7FD0-4D4B-BFF8-81D058A5D18D}" type="sibTrans" cxnId="{705E6DBC-92E4-4D1C-9B59-DB05B28EE551}">
      <dgm:prSet/>
      <dgm:spPr/>
      <dgm:t>
        <a:bodyPr/>
        <a:lstStyle/>
        <a:p>
          <a:endParaRPr lang="en-US"/>
        </a:p>
      </dgm:t>
    </dgm:pt>
    <dgm:pt modelId="{282B5DB6-CC2A-4066-BC33-9FA459C5DA8E}">
      <dgm:prSet/>
      <dgm:spPr/>
      <dgm:t>
        <a:bodyPr/>
        <a:lstStyle/>
        <a:p>
          <a:pPr>
            <a:lnSpc>
              <a:spcPct val="100000"/>
            </a:lnSpc>
          </a:pPr>
          <a:r>
            <a:rPr lang="en-US"/>
            <a:t>When the real data is limited or absent.</a:t>
          </a:r>
        </a:p>
      </dgm:t>
    </dgm:pt>
    <dgm:pt modelId="{A07E9DDA-C499-4C5D-93C9-8A52C3B52B13}" type="parTrans" cxnId="{085964DD-0AC2-45B1-A82A-EBAAA30EAB9C}">
      <dgm:prSet/>
      <dgm:spPr/>
      <dgm:t>
        <a:bodyPr/>
        <a:lstStyle/>
        <a:p>
          <a:endParaRPr lang="en-US"/>
        </a:p>
      </dgm:t>
    </dgm:pt>
    <dgm:pt modelId="{B85E1ACD-B552-4B49-9DEC-7C46B09E6808}" type="sibTrans" cxnId="{085964DD-0AC2-45B1-A82A-EBAAA30EAB9C}">
      <dgm:prSet/>
      <dgm:spPr/>
      <dgm:t>
        <a:bodyPr/>
        <a:lstStyle/>
        <a:p>
          <a:endParaRPr lang="en-US"/>
        </a:p>
      </dgm:t>
    </dgm:pt>
    <dgm:pt modelId="{B916B355-676E-4117-9195-80E9ECB48A79}">
      <dgm:prSet/>
      <dgm:spPr/>
      <dgm:t>
        <a:bodyPr/>
        <a:lstStyle/>
        <a:p>
          <a:pPr>
            <a:lnSpc>
              <a:spcPct val="100000"/>
            </a:lnSpc>
          </a:pPr>
          <a:r>
            <a:rPr lang="en-US"/>
            <a:t>Ethical considerations </a:t>
          </a:r>
        </a:p>
      </dgm:t>
    </dgm:pt>
    <dgm:pt modelId="{8322D331-D91F-4A0B-A4AB-B11AD2A6C563}" type="parTrans" cxnId="{D30FCCD0-F963-40D0-A433-D17B379D4F58}">
      <dgm:prSet/>
      <dgm:spPr/>
      <dgm:t>
        <a:bodyPr/>
        <a:lstStyle/>
        <a:p>
          <a:endParaRPr lang="en-US"/>
        </a:p>
      </dgm:t>
    </dgm:pt>
    <dgm:pt modelId="{664DBD26-D6A5-4986-83FE-7BB24A52B864}" type="sibTrans" cxnId="{D30FCCD0-F963-40D0-A433-D17B379D4F58}">
      <dgm:prSet/>
      <dgm:spPr/>
      <dgm:t>
        <a:bodyPr/>
        <a:lstStyle/>
        <a:p>
          <a:endParaRPr lang="en-US"/>
        </a:p>
      </dgm:t>
    </dgm:pt>
    <dgm:pt modelId="{4031AC16-363A-47DF-8DC9-44A257A47245}">
      <dgm:prSet/>
      <dgm:spPr/>
      <dgm:t>
        <a:bodyPr/>
        <a:lstStyle/>
        <a:p>
          <a:pPr>
            <a:lnSpc>
              <a:spcPct val="100000"/>
            </a:lnSpc>
          </a:pPr>
          <a:r>
            <a:rPr lang="en-US"/>
            <a:t>Privacy issues</a:t>
          </a:r>
        </a:p>
      </dgm:t>
    </dgm:pt>
    <dgm:pt modelId="{4DB6B953-F2DD-459B-A192-9A0F0959FF21}" type="parTrans" cxnId="{3B998C2C-70EE-45A6-AA26-5F5737023298}">
      <dgm:prSet/>
      <dgm:spPr/>
      <dgm:t>
        <a:bodyPr/>
        <a:lstStyle/>
        <a:p>
          <a:endParaRPr lang="en-US"/>
        </a:p>
      </dgm:t>
    </dgm:pt>
    <dgm:pt modelId="{7AA5E0EA-59C6-4B06-8F78-6C240F613C7F}" type="sibTrans" cxnId="{3B998C2C-70EE-45A6-AA26-5F5737023298}">
      <dgm:prSet/>
      <dgm:spPr/>
      <dgm:t>
        <a:bodyPr/>
        <a:lstStyle/>
        <a:p>
          <a:endParaRPr lang="en-US"/>
        </a:p>
      </dgm:t>
    </dgm:pt>
    <dgm:pt modelId="{F60B6451-80E4-4BFB-A0E9-6CAE14533E3E}" type="pres">
      <dgm:prSet presAssocID="{6E962159-60E3-4D61-BC6C-A842B903CB92}" presName="root" presStyleCnt="0">
        <dgm:presLayoutVars>
          <dgm:dir/>
          <dgm:resizeHandles val="exact"/>
        </dgm:presLayoutVars>
      </dgm:prSet>
      <dgm:spPr/>
    </dgm:pt>
    <dgm:pt modelId="{771480EF-5B23-4F6A-B912-0C62EA3968E8}" type="pres">
      <dgm:prSet presAssocID="{921D8CF5-B287-4270-802B-26CA3C458B9B}" presName="compNode" presStyleCnt="0"/>
      <dgm:spPr/>
    </dgm:pt>
    <dgm:pt modelId="{9B224284-FA15-4DE5-80F0-523918F1665D}" type="pres">
      <dgm:prSet presAssocID="{921D8CF5-B287-4270-802B-26CA3C458B9B}" presName="bgRect" presStyleLbl="bgShp" presStyleIdx="0" presStyleCnt="5"/>
      <dgm:spPr/>
    </dgm:pt>
    <dgm:pt modelId="{6E175412-3C14-488A-B52D-4C0B0CCDBED6}" type="pres">
      <dgm:prSet presAssocID="{921D8CF5-B287-4270-802B-26CA3C458B9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in"/>
        </a:ext>
      </dgm:extLst>
    </dgm:pt>
    <dgm:pt modelId="{90A03EA7-70EC-49A3-B967-48ACA4F7814B}" type="pres">
      <dgm:prSet presAssocID="{921D8CF5-B287-4270-802B-26CA3C458B9B}" presName="spaceRect" presStyleCnt="0"/>
      <dgm:spPr/>
    </dgm:pt>
    <dgm:pt modelId="{EC8122FC-CBDF-4FF5-9D1F-A8A619149C78}" type="pres">
      <dgm:prSet presAssocID="{921D8CF5-B287-4270-802B-26CA3C458B9B}" presName="parTx" presStyleLbl="revTx" presStyleIdx="0" presStyleCnt="5">
        <dgm:presLayoutVars>
          <dgm:chMax val="0"/>
          <dgm:chPref val="0"/>
        </dgm:presLayoutVars>
      </dgm:prSet>
      <dgm:spPr/>
    </dgm:pt>
    <dgm:pt modelId="{3EDA1D69-3AD1-42FB-954F-BBCCF509D436}" type="pres">
      <dgm:prSet presAssocID="{7DFFA422-4D0C-4B7E-A857-B0F9898C463F}" presName="sibTrans" presStyleCnt="0"/>
      <dgm:spPr/>
    </dgm:pt>
    <dgm:pt modelId="{986B8F92-DCF2-408B-B014-C5BA2DBC79ED}" type="pres">
      <dgm:prSet presAssocID="{423FDD7F-FF4C-409A-B391-6BD468ADDAA6}" presName="compNode" presStyleCnt="0"/>
      <dgm:spPr/>
    </dgm:pt>
    <dgm:pt modelId="{99A829F8-17B1-4A3D-9ED8-9C68048F9572}" type="pres">
      <dgm:prSet presAssocID="{423FDD7F-FF4C-409A-B391-6BD468ADDAA6}" presName="bgRect" presStyleLbl="bgShp" presStyleIdx="1" presStyleCnt="5"/>
      <dgm:spPr/>
    </dgm:pt>
    <dgm:pt modelId="{48B5A658-F668-4AD2-8477-670FAF5E86D2}" type="pres">
      <dgm:prSet presAssocID="{423FDD7F-FF4C-409A-B391-6BD468ADDAA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itcoin"/>
        </a:ext>
      </dgm:extLst>
    </dgm:pt>
    <dgm:pt modelId="{4636415F-8F77-431A-ACD6-0F3F935FCBFE}" type="pres">
      <dgm:prSet presAssocID="{423FDD7F-FF4C-409A-B391-6BD468ADDAA6}" presName="spaceRect" presStyleCnt="0"/>
      <dgm:spPr/>
    </dgm:pt>
    <dgm:pt modelId="{C1997CAE-F252-4884-95D6-E9CE05126D45}" type="pres">
      <dgm:prSet presAssocID="{423FDD7F-FF4C-409A-B391-6BD468ADDAA6}" presName="parTx" presStyleLbl="revTx" presStyleIdx="1" presStyleCnt="5">
        <dgm:presLayoutVars>
          <dgm:chMax val="0"/>
          <dgm:chPref val="0"/>
        </dgm:presLayoutVars>
      </dgm:prSet>
      <dgm:spPr/>
    </dgm:pt>
    <dgm:pt modelId="{4C1E474F-D868-48B9-9151-B8B6E840A995}" type="pres">
      <dgm:prSet presAssocID="{B54C19C3-7FD0-4D4B-BFF8-81D058A5D18D}" presName="sibTrans" presStyleCnt="0"/>
      <dgm:spPr/>
    </dgm:pt>
    <dgm:pt modelId="{EDF0F292-456C-4BC2-B5E3-0516B28A8E7C}" type="pres">
      <dgm:prSet presAssocID="{282B5DB6-CC2A-4066-BC33-9FA459C5DA8E}" presName="compNode" presStyleCnt="0"/>
      <dgm:spPr/>
    </dgm:pt>
    <dgm:pt modelId="{404ADAA9-19F8-48E2-915C-616CC3B27882}" type="pres">
      <dgm:prSet presAssocID="{282B5DB6-CC2A-4066-BC33-9FA459C5DA8E}" presName="bgRect" presStyleLbl="bgShp" presStyleIdx="2" presStyleCnt="5"/>
      <dgm:spPr/>
    </dgm:pt>
    <dgm:pt modelId="{81620A76-7B76-4532-939D-5FA37ACBF7C4}" type="pres">
      <dgm:prSet presAssocID="{282B5DB6-CC2A-4066-BC33-9FA459C5DA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528BAC5C-A7A5-46B2-AB8F-C27587139520}" type="pres">
      <dgm:prSet presAssocID="{282B5DB6-CC2A-4066-BC33-9FA459C5DA8E}" presName="spaceRect" presStyleCnt="0"/>
      <dgm:spPr/>
    </dgm:pt>
    <dgm:pt modelId="{E48A38E6-4AA9-41F0-BBCC-F9BF8FD2A66A}" type="pres">
      <dgm:prSet presAssocID="{282B5DB6-CC2A-4066-BC33-9FA459C5DA8E}" presName="parTx" presStyleLbl="revTx" presStyleIdx="2" presStyleCnt="5">
        <dgm:presLayoutVars>
          <dgm:chMax val="0"/>
          <dgm:chPref val="0"/>
        </dgm:presLayoutVars>
      </dgm:prSet>
      <dgm:spPr/>
    </dgm:pt>
    <dgm:pt modelId="{D3EBC9DC-770B-44A3-8351-914946F5F6EF}" type="pres">
      <dgm:prSet presAssocID="{B85E1ACD-B552-4B49-9DEC-7C46B09E6808}" presName="sibTrans" presStyleCnt="0"/>
      <dgm:spPr/>
    </dgm:pt>
    <dgm:pt modelId="{7150EEC6-5CCE-4E7B-BF16-A3CE76F52594}" type="pres">
      <dgm:prSet presAssocID="{B916B355-676E-4117-9195-80E9ECB48A79}" presName="compNode" presStyleCnt="0"/>
      <dgm:spPr/>
    </dgm:pt>
    <dgm:pt modelId="{E83A2D16-31B8-4553-9C32-E6F2E4807D1A}" type="pres">
      <dgm:prSet presAssocID="{B916B355-676E-4117-9195-80E9ECB48A79}" presName="bgRect" presStyleLbl="bgShp" presStyleIdx="3" presStyleCnt="5"/>
      <dgm:spPr/>
    </dgm:pt>
    <dgm:pt modelId="{0B562FF1-46CF-4D52-BBF0-3CCC495BD7E1}" type="pres">
      <dgm:prSet presAssocID="{B916B355-676E-4117-9195-80E9ECB48A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FFFDC4BA-C96D-4E5B-8172-3EAA55186580}" type="pres">
      <dgm:prSet presAssocID="{B916B355-676E-4117-9195-80E9ECB48A79}" presName="spaceRect" presStyleCnt="0"/>
      <dgm:spPr/>
    </dgm:pt>
    <dgm:pt modelId="{38F1186A-3F39-4543-B7FC-801AFE3A135B}" type="pres">
      <dgm:prSet presAssocID="{B916B355-676E-4117-9195-80E9ECB48A79}" presName="parTx" presStyleLbl="revTx" presStyleIdx="3" presStyleCnt="5">
        <dgm:presLayoutVars>
          <dgm:chMax val="0"/>
          <dgm:chPref val="0"/>
        </dgm:presLayoutVars>
      </dgm:prSet>
      <dgm:spPr/>
    </dgm:pt>
    <dgm:pt modelId="{63DC6253-1942-4F9E-9A75-0A09A40B9518}" type="pres">
      <dgm:prSet presAssocID="{664DBD26-D6A5-4986-83FE-7BB24A52B864}" presName="sibTrans" presStyleCnt="0"/>
      <dgm:spPr/>
    </dgm:pt>
    <dgm:pt modelId="{CF5451B4-0D73-4FE5-848D-264862EBBC2A}" type="pres">
      <dgm:prSet presAssocID="{4031AC16-363A-47DF-8DC9-44A257A47245}" presName="compNode" presStyleCnt="0"/>
      <dgm:spPr/>
    </dgm:pt>
    <dgm:pt modelId="{265139B7-81A4-46C3-9448-AA1D5646CB72}" type="pres">
      <dgm:prSet presAssocID="{4031AC16-363A-47DF-8DC9-44A257A47245}" presName="bgRect" presStyleLbl="bgShp" presStyleIdx="4" presStyleCnt="5"/>
      <dgm:spPr/>
    </dgm:pt>
    <dgm:pt modelId="{555B5907-1D50-4184-99C8-39E6EC9275F3}" type="pres">
      <dgm:prSet presAssocID="{4031AC16-363A-47DF-8DC9-44A257A472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ock"/>
        </a:ext>
      </dgm:extLst>
    </dgm:pt>
    <dgm:pt modelId="{504DF26C-E4BF-439D-AF3A-ED5A904638C5}" type="pres">
      <dgm:prSet presAssocID="{4031AC16-363A-47DF-8DC9-44A257A47245}" presName="spaceRect" presStyleCnt="0"/>
      <dgm:spPr/>
    </dgm:pt>
    <dgm:pt modelId="{04C53C5F-D385-476F-A8E7-A535838F9B46}" type="pres">
      <dgm:prSet presAssocID="{4031AC16-363A-47DF-8DC9-44A257A47245}" presName="parTx" presStyleLbl="revTx" presStyleIdx="4" presStyleCnt="5">
        <dgm:presLayoutVars>
          <dgm:chMax val="0"/>
          <dgm:chPref val="0"/>
        </dgm:presLayoutVars>
      </dgm:prSet>
      <dgm:spPr/>
    </dgm:pt>
  </dgm:ptLst>
  <dgm:cxnLst>
    <dgm:cxn modelId="{3B998C2C-70EE-45A6-AA26-5F5737023298}" srcId="{6E962159-60E3-4D61-BC6C-A842B903CB92}" destId="{4031AC16-363A-47DF-8DC9-44A257A47245}" srcOrd="4" destOrd="0" parTransId="{4DB6B953-F2DD-459B-A192-9A0F0959FF21}" sibTransId="{7AA5E0EA-59C6-4B06-8F78-6C240F613C7F}"/>
    <dgm:cxn modelId="{D54BF03C-BE12-414F-A272-5310A3F82C69}" type="presOf" srcId="{423FDD7F-FF4C-409A-B391-6BD468ADDAA6}" destId="{C1997CAE-F252-4884-95D6-E9CE05126D45}" srcOrd="0" destOrd="0" presId="urn:microsoft.com/office/officeart/2018/2/layout/IconVerticalSolidList"/>
    <dgm:cxn modelId="{351C1B4D-BF77-450A-BFFF-40CF90604B24}" type="presOf" srcId="{6E962159-60E3-4D61-BC6C-A842B903CB92}" destId="{F60B6451-80E4-4BFB-A0E9-6CAE14533E3E}" srcOrd="0" destOrd="0" presId="urn:microsoft.com/office/officeart/2018/2/layout/IconVerticalSolidList"/>
    <dgm:cxn modelId="{36816877-7C20-4F4D-ACAE-75F95D78334C}" type="presOf" srcId="{921D8CF5-B287-4270-802B-26CA3C458B9B}" destId="{EC8122FC-CBDF-4FF5-9D1F-A8A619149C78}" srcOrd="0" destOrd="0" presId="urn:microsoft.com/office/officeart/2018/2/layout/IconVerticalSolidList"/>
    <dgm:cxn modelId="{E4AE62A2-67C2-4026-A96D-237DE6FE056E}" srcId="{6E962159-60E3-4D61-BC6C-A842B903CB92}" destId="{921D8CF5-B287-4270-802B-26CA3C458B9B}" srcOrd="0" destOrd="0" parTransId="{29CD93A4-9597-4760-8220-32D8D4E7EB47}" sibTransId="{7DFFA422-4D0C-4B7E-A857-B0F9898C463F}"/>
    <dgm:cxn modelId="{705E6DBC-92E4-4D1C-9B59-DB05B28EE551}" srcId="{6E962159-60E3-4D61-BC6C-A842B903CB92}" destId="{423FDD7F-FF4C-409A-B391-6BD468ADDAA6}" srcOrd="1" destOrd="0" parTransId="{7B4692A0-F0FA-4413-887E-28536DEBA907}" sibTransId="{B54C19C3-7FD0-4D4B-BFF8-81D058A5D18D}"/>
    <dgm:cxn modelId="{C0C7B8CD-44BA-445A-A08E-5F07F181EFE4}" type="presOf" srcId="{B916B355-676E-4117-9195-80E9ECB48A79}" destId="{38F1186A-3F39-4543-B7FC-801AFE3A135B}" srcOrd="0" destOrd="0" presId="urn:microsoft.com/office/officeart/2018/2/layout/IconVerticalSolidList"/>
    <dgm:cxn modelId="{D30FCCD0-F963-40D0-A433-D17B379D4F58}" srcId="{6E962159-60E3-4D61-BC6C-A842B903CB92}" destId="{B916B355-676E-4117-9195-80E9ECB48A79}" srcOrd="3" destOrd="0" parTransId="{8322D331-D91F-4A0B-A4AB-B11AD2A6C563}" sibTransId="{664DBD26-D6A5-4986-83FE-7BB24A52B864}"/>
    <dgm:cxn modelId="{085964DD-0AC2-45B1-A82A-EBAAA30EAB9C}" srcId="{6E962159-60E3-4D61-BC6C-A842B903CB92}" destId="{282B5DB6-CC2A-4066-BC33-9FA459C5DA8E}" srcOrd="2" destOrd="0" parTransId="{A07E9DDA-C499-4C5D-93C9-8A52C3B52B13}" sibTransId="{B85E1ACD-B552-4B49-9DEC-7C46B09E6808}"/>
    <dgm:cxn modelId="{BBB2D6E3-CB80-4A6C-8D5F-6FE6EF2C5578}" type="presOf" srcId="{4031AC16-363A-47DF-8DC9-44A257A47245}" destId="{04C53C5F-D385-476F-A8E7-A535838F9B46}" srcOrd="0" destOrd="0" presId="urn:microsoft.com/office/officeart/2018/2/layout/IconVerticalSolidList"/>
    <dgm:cxn modelId="{68ED27FB-EDC0-4F18-B66E-FB8392225976}" type="presOf" srcId="{282B5DB6-CC2A-4066-BC33-9FA459C5DA8E}" destId="{E48A38E6-4AA9-41F0-BBCC-F9BF8FD2A66A}" srcOrd="0" destOrd="0" presId="urn:microsoft.com/office/officeart/2018/2/layout/IconVerticalSolidList"/>
    <dgm:cxn modelId="{7A2FF0DF-6B68-466A-A946-CC394F8E82C7}" type="presParOf" srcId="{F60B6451-80E4-4BFB-A0E9-6CAE14533E3E}" destId="{771480EF-5B23-4F6A-B912-0C62EA3968E8}" srcOrd="0" destOrd="0" presId="urn:microsoft.com/office/officeart/2018/2/layout/IconVerticalSolidList"/>
    <dgm:cxn modelId="{0022FFC0-BB6B-4A91-A84F-9492DA1F7B42}" type="presParOf" srcId="{771480EF-5B23-4F6A-B912-0C62EA3968E8}" destId="{9B224284-FA15-4DE5-80F0-523918F1665D}" srcOrd="0" destOrd="0" presId="urn:microsoft.com/office/officeart/2018/2/layout/IconVerticalSolidList"/>
    <dgm:cxn modelId="{7A7029D7-261E-4350-AE07-FD1DCE38BF06}" type="presParOf" srcId="{771480EF-5B23-4F6A-B912-0C62EA3968E8}" destId="{6E175412-3C14-488A-B52D-4C0B0CCDBED6}" srcOrd="1" destOrd="0" presId="urn:microsoft.com/office/officeart/2018/2/layout/IconVerticalSolidList"/>
    <dgm:cxn modelId="{6FB9C0E9-CBA7-44D2-A30B-15E0F3EDD820}" type="presParOf" srcId="{771480EF-5B23-4F6A-B912-0C62EA3968E8}" destId="{90A03EA7-70EC-49A3-B967-48ACA4F7814B}" srcOrd="2" destOrd="0" presId="urn:microsoft.com/office/officeart/2018/2/layout/IconVerticalSolidList"/>
    <dgm:cxn modelId="{E0CA44F1-5259-4168-9D46-CAF30495963D}" type="presParOf" srcId="{771480EF-5B23-4F6A-B912-0C62EA3968E8}" destId="{EC8122FC-CBDF-4FF5-9D1F-A8A619149C78}" srcOrd="3" destOrd="0" presId="urn:microsoft.com/office/officeart/2018/2/layout/IconVerticalSolidList"/>
    <dgm:cxn modelId="{D6D81916-6815-403A-AB4B-C3A3029B0D96}" type="presParOf" srcId="{F60B6451-80E4-4BFB-A0E9-6CAE14533E3E}" destId="{3EDA1D69-3AD1-42FB-954F-BBCCF509D436}" srcOrd="1" destOrd="0" presId="urn:microsoft.com/office/officeart/2018/2/layout/IconVerticalSolidList"/>
    <dgm:cxn modelId="{67C40B07-8C27-4704-B79A-6483F9AB4CDD}" type="presParOf" srcId="{F60B6451-80E4-4BFB-A0E9-6CAE14533E3E}" destId="{986B8F92-DCF2-408B-B014-C5BA2DBC79ED}" srcOrd="2" destOrd="0" presId="urn:microsoft.com/office/officeart/2018/2/layout/IconVerticalSolidList"/>
    <dgm:cxn modelId="{29268D02-C813-4C4C-AAC3-198A56C90644}" type="presParOf" srcId="{986B8F92-DCF2-408B-B014-C5BA2DBC79ED}" destId="{99A829F8-17B1-4A3D-9ED8-9C68048F9572}" srcOrd="0" destOrd="0" presId="urn:microsoft.com/office/officeart/2018/2/layout/IconVerticalSolidList"/>
    <dgm:cxn modelId="{E9F20E57-1173-4F70-A076-EC1E57531E53}" type="presParOf" srcId="{986B8F92-DCF2-408B-B014-C5BA2DBC79ED}" destId="{48B5A658-F668-4AD2-8477-670FAF5E86D2}" srcOrd="1" destOrd="0" presId="urn:microsoft.com/office/officeart/2018/2/layout/IconVerticalSolidList"/>
    <dgm:cxn modelId="{A03324A4-FC75-4038-9FDF-F0BF85D9E540}" type="presParOf" srcId="{986B8F92-DCF2-408B-B014-C5BA2DBC79ED}" destId="{4636415F-8F77-431A-ACD6-0F3F935FCBFE}" srcOrd="2" destOrd="0" presId="urn:microsoft.com/office/officeart/2018/2/layout/IconVerticalSolidList"/>
    <dgm:cxn modelId="{15309BB3-22E0-425E-9055-023C9A6AB571}" type="presParOf" srcId="{986B8F92-DCF2-408B-B014-C5BA2DBC79ED}" destId="{C1997CAE-F252-4884-95D6-E9CE05126D45}" srcOrd="3" destOrd="0" presId="urn:microsoft.com/office/officeart/2018/2/layout/IconVerticalSolidList"/>
    <dgm:cxn modelId="{F689E2E1-0F86-4EE1-B5B3-9BBF43DAAF88}" type="presParOf" srcId="{F60B6451-80E4-4BFB-A0E9-6CAE14533E3E}" destId="{4C1E474F-D868-48B9-9151-B8B6E840A995}" srcOrd="3" destOrd="0" presId="urn:microsoft.com/office/officeart/2018/2/layout/IconVerticalSolidList"/>
    <dgm:cxn modelId="{AE14663D-46E3-401E-B680-28C1A4E22B9F}" type="presParOf" srcId="{F60B6451-80E4-4BFB-A0E9-6CAE14533E3E}" destId="{EDF0F292-456C-4BC2-B5E3-0516B28A8E7C}" srcOrd="4" destOrd="0" presId="urn:microsoft.com/office/officeart/2018/2/layout/IconVerticalSolidList"/>
    <dgm:cxn modelId="{64420CE0-DD20-45D7-8B28-9F1A81739F77}" type="presParOf" srcId="{EDF0F292-456C-4BC2-B5E3-0516B28A8E7C}" destId="{404ADAA9-19F8-48E2-915C-616CC3B27882}" srcOrd="0" destOrd="0" presId="urn:microsoft.com/office/officeart/2018/2/layout/IconVerticalSolidList"/>
    <dgm:cxn modelId="{93BDACD2-49DC-4FC0-B32A-24BDBD05B466}" type="presParOf" srcId="{EDF0F292-456C-4BC2-B5E3-0516B28A8E7C}" destId="{81620A76-7B76-4532-939D-5FA37ACBF7C4}" srcOrd="1" destOrd="0" presId="urn:microsoft.com/office/officeart/2018/2/layout/IconVerticalSolidList"/>
    <dgm:cxn modelId="{DE98927D-11E2-4FD8-8687-7CA6741D9B36}" type="presParOf" srcId="{EDF0F292-456C-4BC2-B5E3-0516B28A8E7C}" destId="{528BAC5C-A7A5-46B2-AB8F-C27587139520}" srcOrd="2" destOrd="0" presId="urn:microsoft.com/office/officeart/2018/2/layout/IconVerticalSolidList"/>
    <dgm:cxn modelId="{EBDC0A66-F3EA-4614-9460-D8D7D66CAFC6}" type="presParOf" srcId="{EDF0F292-456C-4BC2-B5E3-0516B28A8E7C}" destId="{E48A38E6-4AA9-41F0-BBCC-F9BF8FD2A66A}" srcOrd="3" destOrd="0" presId="urn:microsoft.com/office/officeart/2018/2/layout/IconVerticalSolidList"/>
    <dgm:cxn modelId="{93E038F5-CA39-4F34-B370-355706C1F8E5}" type="presParOf" srcId="{F60B6451-80E4-4BFB-A0E9-6CAE14533E3E}" destId="{D3EBC9DC-770B-44A3-8351-914946F5F6EF}" srcOrd="5" destOrd="0" presId="urn:microsoft.com/office/officeart/2018/2/layout/IconVerticalSolidList"/>
    <dgm:cxn modelId="{9F8C6CD0-C358-4E70-9009-CD2D9B51EF23}" type="presParOf" srcId="{F60B6451-80E4-4BFB-A0E9-6CAE14533E3E}" destId="{7150EEC6-5CCE-4E7B-BF16-A3CE76F52594}" srcOrd="6" destOrd="0" presId="urn:microsoft.com/office/officeart/2018/2/layout/IconVerticalSolidList"/>
    <dgm:cxn modelId="{0D09FE81-E782-40C7-8068-A0CD99A1A6AE}" type="presParOf" srcId="{7150EEC6-5CCE-4E7B-BF16-A3CE76F52594}" destId="{E83A2D16-31B8-4553-9C32-E6F2E4807D1A}" srcOrd="0" destOrd="0" presId="urn:microsoft.com/office/officeart/2018/2/layout/IconVerticalSolidList"/>
    <dgm:cxn modelId="{5F663DF3-2543-43DA-B2FE-CB532CB66FE3}" type="presParOf" srcId="{7150EEC6-5CCE-4E7B-BF16-A3CE76F52594}" destId="{0B562FF1-46CF-4D52-BBF0-3CCC495BD7E1}" srcOrd="1" destOrd="0" presId="urn:microsoft.com/office/officeart/2018/2/layout/IconVerticalSolidList"/>
    <dgm:cxn modelId="{FE56F9D1-E457-419E-B751-FB5DE61CBA33}" type="presParOf" srcId="{7150EEC6-5CCE-4E7B-BF16-A3CE76F52594}" destId="{FFFDC4BA-C96D-4E5B-8172-3EAA55186580}" srcOrd="2" destOrd="0" presId="urn:microsoft.com/office/officeart/2018/2/layout/IconVerticalSolidList"/>
    <dgm:cxn modelId="{8043FF0B-D669-46F5-8FAF-C7A13B4796AE}" type="presParOf" srcId="{7150EEC6-5CCE-4E7B-BF16-A3CE76F52594}" destId="{38F1186A-3F39-4543-B7FC-801AFE3A135B}" srcOrd="3" destOrd="0" presId="urn:microsoft.com/office/officeart/2018/2/layout/IconVerticalSolidList"/>
    <dgm:cxn modelId="{5133A138-C20D-4F33-BC8A-E96C661246E0}" type="presParOf" srcId="{F60B6451-80E4-4BFB-A0E9-6CAE14533E3E}" destId="{63DC6253-1942-4F9E-9A75-0A09A40B9518}" srcOrd="7" destOrd="0" presId="urn:microsoft.com/office/officeart/2018/2/layout/IconVerticalSolidList"/>
    <dgm:cxn modelId="{970AF7A6-68DE-4FFF-B3A8-04A09FCA115F}" type="presParOf" srcId="{F60B6451-80E4-4BFB-A0E9-6CAE14533E3E}" destId="{CF5451B4-0D73-4FE5-848D-264862EBBC2A}" srcOrd="8" destOrd="0" presId="urn:microsoft.com/office/officeart/2018/2/layout/IconVerticalSolidList"/>
    <dgm:cxn modelId="{C1E68D1F-583C-4C22-A249-C9134811D893}" type="presParOf" srcId="{CF5451B4-0D73-4FE5-848D-264862EBBC2A}" destId="{265139B7-81A4-46C3-9448-AA1D5646CB72}" srcOrd="0" destOrd="0" presId="urn:microsoft.com/office/officeart/2018/2/layout/IconVerticalSolidList"/>
    <dgm:cxn modelId="{DEBBF51A-70F0-488F-81F1-965B6720BCB6}" type="presParOf" srcId="{CF5451B4-0D73-4FE5-848D-264862EBBC2A}" destId="{555B5907-1D50-4184-99C8-39E6EC9275F3}" srcOrd="1" destOrd="0" presId="urn:microsoft.com/office/officeart/2018/2/layout/IconVerticalSolidList"/>
    <dgm:cxn modelId="{CAE00067-B17B-4A06-91C5-119474E3186E}" type="presParOf" srcId="{CF5451B4-0D73-4FE5-848D-264862EBBC2A}" destId="{504DF26C-E4BF-439D-AF3A-ED5A904638C5}" srcOrd="2" destOrd="0" presId="urn:microsoft.com/office/officeart/2018/2/layout/IconVerticalSolidList"/>
    <dgm:cxn modelId="{FC7F8888-328E-4807-9D9C-3FAD8A89B645}" type="presParOf" srcId="{CF5451B4-0D73-4FE5-848D-264862EBBC2A}" destId="{04C53C5F-D385-476F-A8E7-A535838F9B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518102-6731-4C7F-977C-D761A6E26FC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2BB0D45-912D-4494-8A87-63C7068FAB3E}">
      <dgm:prSet/>
      <dgm:spPr/>
      <dgm:t>
        <a:bodyPr/>
        <a:lstStyle/>
        <a:p>
          <a:pPr>
            <a:lnSpc>
              <a:spcPct val="100000"/>
            </a:lnSpc>
            <a:defRPr cap="all"/>
          </a:pPr>
          <a:r>
            <a:rPr lang="en-US" b="0" dirty="0">
              <a:latin typeface="Skeena" pitchFamily="2" charset="0"/>
            </a:rPr>
            <a:t>Synthetic data generation on anomalies</a:t>
          </a:r>
        </a:p>
      </dgm:t>
    </dgm:pt>
    <dgm:pt modelId="{B0CB786E-A39C-410D-A298-5E7B818CAC7C}" type="parTrans" cxnId="{47CEC082-07B4-4287-8BAB-4CEF7246DB04}">
      <dgm:prSet/>
      <dgm:spPr/>
      <dgm:t>
        <a:bodyPr/>
        <a:lstStyle/>
        <a:p>
          <a:endParaRPr lang="en-US"/>
        </a:p>
      </dgm:t>
    </dgm:pt>
    <dgm:pt modelId="{E958AE98-862F-4298-8430-35D271540748}" type="sibTrans" cxnId="{47CEC082-07B4-4287-8BAB-4CEF7246DB04}">
      <dgm:prSet/>
      <dgm:spPr/>
      <dgm:t>
        <a:bodyPr/>
        <a:lstStyle/>
        <a:p>
          <a:endParaRPr lang="en-US"/>
        </a:p>
      </dgm:t>
    </dgm:pt>
    <dgm:pt modelId="{3938587B-3EAD-4A28-A7B2-80FF5F9B5484}" type="pres">
      <dgm:prSet presAssocID="{0A518102-6731-4C7F-977C-D761A6E26FC0}" presName="root" presStyleCnt="0">
        <dgm:presLayoutVars>
          <dgm:dir/>
          <dgm:resizeHandles val="exact"/>
        </dgm:presLayoutVars>
      </dgm:prSet>
      <dgm:spPr/>
    </dgm:pt>
    <dgm:pt modelId="{12071C28-63FC-42F0-8AE9-53A7F1D848B0}" type="pres">
      <dgm:prSet presAssocID="{F2BB0D45-912D-4494-8A87-63C7068FAB3E}" presName="compNode" presStyleCnt="0"/>
      <dgm:spPr/>
    </dgm:pt>
    <dgm:pt modelId="{AD8B2475-7390-490C-B895-4EC20D9EECC0}" type="pres">
      <dgm:prSet presAssocID="{F2BB0D45-912D-4494-8A87-63C7068FAB3E}" presName="iconBgRect" presStyleLbl="bgShp" presStyleIdx="0" presStyleCnt="1"/>
      <dgm:spPr/>
    </dgm:pt>
    <dgm:pt modelId="{7A313F11-9BBA-45B9-99FE-BD4D83D3BE20}" type="pres">
      <dgm:prSet presAssocID="{F2BB0D45-912D-4494-8A87-63C7068FAB3E}"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8C8B026B-C0FF-4BE7-9FCF-3293E4658CFF}" type="pres">
      <dgm:prSet presAssocID="{F2BB0D45-912D-4494-8A87-63C7068FAB3E}" presName="spaceRect" presStyleCnt="0"/>
      <dgm:spPr/>
    </dgm:pt>
    <dgm:pt modelId="{1C255970-D4C4-4F49-A12C-9C646BAD5049}" type="pres">
      <dgm:prSet presAssocID="{F2BB0D45-912D-4494-8A87-63C7068FAB3E}" presName="textRect" presStyleLbl="revTx" presStyleIdx="0" presStyleCnt="1">
        <dgm:presLayoutVars>
          <dgm:chMax val="1"/>
          <dgm:chPref val="1"/>
        </dgm:presLayoutVars>
      </dgm:prSet>
      <dgm:spPr/>
    </dgm:pt>
  </dgm:ptLst>
  <dgm:cxnLst>
    <dgm:cxn modelId="{75FAAB0C-10BA-42FE-8FD9-235A6BE9B89F}" type="presOf" srcId="{F2BB0D45-912D-4494-8A87-63C7068FAB3E}" destId="{1C255970-D4C4-4F49-A12C-9C646BAD5049}" srcOrd="0" destOrd="0" presId="urn:microsoft.com/office/officeart/2018/5/layout/IconCircleLabelList"/>
    <dgm:cxn modelId="{620E7137-35A2-4CC2-A14D-B844264D5C86}" type="presOf" srcId="{0A518102-6731-4C7F-977C-D761A6E26FC0}" destId="{3938587B-3EAD-4A28-A7B2-80FF5F9B5484}" srcOrd="0" destOrd="0" presId="urn:microsoft.com/office/officeart/2018/5/layout/IconCircleLabelList"/>
    <dgm:cxn modelId="{47CEC082-07B4-4287-8BAB-4CEF7246DB04}" srcId="{0A518102-6731-4C7F-977C-D761A6E26FC0}" destId="{F2BB0D45-912D-4494-8A87-63C7068FAB3E}" srcOrd="0" destOrd="0" parTransId="{B0CB786E-A39C-410D-A298-5E7B818CAC7C}" sibTransId="{E958AE98-862F-4298-8430-35D271540748}"/>
    <dgm:cxn modelId="{E273A6CD-1A71-44F7-944F-4D7BA24A5B4F}" type="presParOf" srcId="{3938587B-3EAD-4A28-A7B2-80FF5F9B5484}" destId="{12071C28-63FC-42F0-8AE9-53A7F1D848B0}" srcOrd="0" destOrd="0" presId="urn:microsoft.com/office/officeart/2018/5/layout/IconCircleLabelList"/>
    <dgm:cxn modelId="{78A4B5EC-1197-4358-B28D-8E90E30BFC10}" type="presParOf" srcId="{12071C28-63FC-42F0-8AE9-53A7F1D848B0}" destId="{AD8B2475-7390-490C-B895-4EC20D9EECC0}" srcOrd="0" destOrd="0" presId="urn:microsoft.com/office/officeart/2018/5/layout/IconCircleLabelList"/>
    <dgm:cxn modelId="{029540AD-1471-44F0-A960-70EB5C0FB1C3}" type="presParOf" srcId="{12071C28-63FC-42F0-8AE9-53A7F1D848B0}" destId="{7A313F11-9BBA-45B9-99FE-BD4D83D3BE20}" srcOrd="1" destOrd="0" presId="urn:microsoft.com/office/officeart/2018/5/layout/IconCircleLabelList"/>
    <dgm:cxn modelId="{1DA7A0DC-B3E7-47FC-8A38-60057D0D53F9}" type="presParOf" srcId="{12071C28-63FC-42F0-8AE9-53A7F1D848B0}" destId="{8C8B026B-C0FF-4BE7-9FCF-3293E4658CFF}" srcOrd="2" destOrd="0" presId="urn:microsoft.com/office/officeart/2018/5/layout/IconCircleLabelList"/>
    <dgm:cxn modelId="{02EC0C5D-A3EE-47ED-A61B-31F617F96F01}" type="presParOf" srcId="{12071C28-63FC-42F0-8AE9-53A7F1D848B0}" destId="{1C255970-D4C4-4F49-A12C-9C646BAD504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224284-FA15-4DE5-80F0-523918F1665D}">
      <dsp:nvSpPr>
        <dsp:cNvPr id="0" name=""/>
        <dsp:cNvSpPr/>
      </dsp:nvSpPr>
      <dsp:spPr>
        <a:xfrm>
          <a:off x="0" y="2846"/>
          <a:ext cx="9601200" cy="60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75412-3C14-488A-B52D-4C0B0CCDBED6}">
      <dsp:nvSpPr>
        <dsp:cNvPr id="0" name=""/>
        <dsp:cNvSpPr/>
      </dsp:nvSpPr>
      <dsp:spPr>
        <a:xfrm>
          <a:off x="183396" y="139257"/>
          <a:ext cx="333448" cy="3334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122FC-CBDF-4FF5-9D1F-A8A619149C78}">
      <dsp:nvSpPr>
        <dsp:cNvPr id="0" name=""/>
        <dsp:cNvSpPr/>
      </dsp:nvSpPr>
      <dsp:spPr>
        <a:xfrm>
          <a:off x="700241" y="2846"/>
          <a:ext cx="8900958" cy="60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164" tIns="64164" rIns="64164" bIns="64164" numCol="1" spcCol="1270" anchor="ctr" anchorCtr="0">
          <a:noAutofit/>
        </a:bodyPr>
        <a:lstStyle/>
        <a:p>
          <a:pPr marL="0" lvl="0" indent="0" algn="l" defTabSz="666750">
            <a:lnSpc>
              <a:spcPct val="100000"/>
            </a:lnSpc>
            <a:spcBef>
              <a:spcPct val="0"/>
            </a:spcBef>
            <a:spcAft>
              <a:spcPct val="35000"/>
            </a:spcAft>
            <a:buNone/>
          </a:pPr>
          <a:r>
            <a:rPr lang="en-US" sz="1500" kern="1200"/>
            <a:t>Can be generated to train or evaluate ML models under certain conditions that are usually hard to capture in the real world.</a:t>
          </a:r>
        </a:p>
      </dsp:txBody>
      <dsp:txXfrm>
        <a:off x="700241" y="2846"/>
        <a:ext cx="8900958" cy="606269"/>
      </dsp:txXfrm>
    </dsp:sp>
    <dsp:sp modelId="{99A829F8-17B1-4A3D-9ED8-9C68048F9572}">
      <dsp:nvSpPr>
        <dsp:cNvPr id="0" name=""/>
        <dsp:cNvSpPr/>
      </dsp:nvSpPr>
      <dsp:spPr>
        <a:xfrm>
          <a:off x="0" y="760683"/>
          <a:ext cx="9601200" cy="60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5A658-F668-4AD2-8477-670FAF5E86D2}">
      <dsp:nvSpPr>
        <dsp:cNvPr id="0" name=""/>
        <dsp:cNvSpPr/>
      </dsp:nvSpPr>
      <dsp:spPr>
        <a:xfrm>
          <a:off x="183396" y="897094"/>
          <a:ext cx="333448" cy="3334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997CAE-F252-4884-95D6-E9CE05126D45}">
      <dsp:nvSpPr>
        <dsp:cNvPr id="0" name=""/>
        <dsp:cNvSpPr/>
      </dsp:nvSpPr>
      <dsp:spPr>
        <a:xfrm>
          <a:off x="700241" y="760683"/>
          <a:ext cx="8900958" cy="60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164" tIns="64164" rIns="64164" bIns="64164" numCol="1" spcCol="1270" anchor="ctr" anchorCtr="0">
          <a:noAutofit/>
        </a:bodyPr>
        <a:lstStyle/>
        <a:p>
          <a:pPr marL="0" lvl="0" indent="0" algn="l" defTabSz="666750">
            <a:lnSpc>
              <a:spcPct val="100000"/>
            </a:lnSpc>
            <a:spcBef>
              <a:spcPct val="0"/>
            </a:spcBef>
            <a:spcAft>
              <a:spcPct val="35000"/>
            </a:spcAft>
            <a:buNone/>
          </a:pPr>
          <a:r>
            <a:rPr lang="en-US" sz="1500" kern="1200"/>
            <a:t>For scenarios where collecting and annotating data is expensive.</a:t>
          </a:r>
        </a:p>
      </dsp:txBody>
      <dsp:txXfrm>
        <a:off x="700241" y="760683"/>
        <a:ext cx="8900958" cy="606269"/>
      </dsp:txXfrm>
    </dsp:sp>
    <dsp:sp modelId="{404ADAA9-19F8-48E2-915C-616CC3B27882}">
      <dsp:nvSpPr>
        <dsp:cNvPr id="0" name=""/>
        <dsp:cNvSpPr/>
      </dsp:nvSpPr>
      <dsp:spPr>
        <a:xfrm>
          <a:off x="0" y="1518521"/>
          <a:ext cx="9601200" cy="60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20A76-7B76-4532-939D-5FA37ACBF7C4}">
      <dsp:nvSpPr>
        <dsp:cNvPr id="0" name=""/>
        <dsp:cNvSpPr/>
      </dsp:nvSpPr>
      <dsp:spPr>
        <a:xfrm>
          <a:off x="183396" y="1654931"/>
          <a:ext cx="333448" cy="3334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8A38E6-4AA9-41F0-BBCC-F9BF8FD2A66A}">
      <dsp:nvSpPr>
        <dsp:cNvPr id="0" name=""/>
        <dsp:cNvSpPr/>
      </dsp:nvSpPr>
      <dsp:spPr>
        <a:xfrm>
          <a:off x="700241" y="1518521"/>
          <a:ext cx="8900958" cy="60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164" tIns="64164" rIns="64164" bIns="64164" numCol="1" spcCol="1270" anchor="ctr" anchorCtr="0">
          <a:noAutofit/>
        </a:bodyPr>
        <a:lstStyle/>
        <a:p>
          <a:pPr marL="0" lvl="0" indent="0" algn="l" defTabSz="666750">
            <a:lnSpc>
              <a:spcPct val="100000"/>
            </a:lnSpc>
            <a:spcBef>
              <a:spcPct val="0"/>
            </a:spcBef>
            <a:spcAft>
              <a:spcPct val="35000"/>
            </a:spcAft>
            <a:buNone/>
          </a:pPr>
          <a:r>
            <a:rPr lang="en-US" sz="1500" kern="1200"/>
            <a:t>When the real data is limited or absent.</a:t>
          </a:r>
        </a:p>
      </dsp:txBody>
      <dsp:txXfrm>
        <a:off x="700241" y="1518521"/>
        <a:ext cx="8900958" cy="606269"/>
      </dsp:txXfrm>
    </dsp:sp>
    <dsp:sp modelId="{E83A2D16-31B8-4553-9C32-E6F2E4807D1A}">
      <dsp:nvSpPr>
        <dsp:cNvPr id="0" name=""/>
        <dsp:cNvSpPr/>
      </dsp:nvSpPr>
      <dsp:spPr>
        <a:xfrm>
          <a:off x="0" y="2276358"/>
          <a:ext cx="9601200" cy="60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62FF1-46CF-4D52-BBF0-3CCC495BD7E1}">
      <dsp:nvSpPr>
        <dsp:cNvPr id="0" name=""/>
        <dsp:cNvSpPr/>
      </dsp:nvSpPr>
      <dsp:spPr>
        <a:xfrm>
          <a:off x="183396" y="2412769"/>
          <a:ext cx="333448" cy="3334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F1186A-3F39-4543-B7FC-801AFE3A135B}">
      <dsp:nvSpPr>
        <dsp:cNvPr id="0" name=""/>
        <dsp:cNvSpPr/>
      </dsp:nvSpPr>
      <dsp:spPr>
        <a:xfrm>
          <a:off x="700241" y="2276358"/>
          <a:ext cx="8900958" cy="60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164" tIns="64164" rIns="64164" bIns="64164" numCol="1" spcCol="1270" anchor="ctr" anchorCtr="0">
          <a:noAutofit/>
        </a:bodyPr>
        <a:lstStyle/>
        <a:p>
          <a:pPr marL="0" lvl="0" indent="0" algn="l" defTabSz="666750">
            <a:lnSpc>
              <a:spcPct val="100000"/>
            </a:lnSpc>
            <a:spcBef>
              <a:spcPct val="0"/>
            </a:spcBef>
            <a:spcAft>
              <a:spcPct val="35000"/>
            </a:spcAft>
            <a:buNone/>
          </a:pPr>
          <a:r>
            <a:rPr lang="en-US" sz="1500" kern="1200"/>
            <a:t>Ethical considerations </a:t>
          </a:r>
        </a:p>
      </dsp:txBody>
      <dsp:txXfrm>
        <a:off x="700241" y="2276358"/>
        <a:ext cx="8900958" cy="606269"/>
      </dsp:txXfrm>
    </dsp:sp>
    <dsp:sp modelId="{265139B7-81A4-46C3-9448-AA1D5646CB72}">
      <dsp:nvSpPr>
        <dsp:cNvPr id="0" name=""/>
        <dsp:cNvSpPr/>
      </dsp:nvSpPr>
      <dsp:spPr>
        <a:xfrm>
          <a:off x="0" y="3034195"/>
          <a:ext cx="9601200" cy="6062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B5907-1D50-4184-99C8-39E6EC9275F3}">
      <dsp:nvSpPr>
        <dsp:cNvPr id="0" name=""/>
        <dsp:cNvSpPr/>
      </dsp:nvSpPr>
      <dsp:spPr>
        <a:xfrm>
          <a:off x="183396" y="3170606"/>
          <a:ext cx="333448" cy="3334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53C5F-D385-476F-A8E7-A535838F9B46}">
      <dsp:nvSpPr>
        <dsp:cNvPr id="0" name=""/>
        <dsp:cNvSpPr/>
      </dsp:nvSpPr>
      <dsp:spPr>
        <a:xfrm>
          <a:off x="700241" y="3034195"/>
          <a:ext cx="8900958" cy="606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164" tIns="64164" rIns="64164" bIns="64164" numCol="1" spcCol="1270" anchor="ctr" anchorCtr="0">
          <a:noAutofit/>
        </a:bodyPr>
        <a:lstStyle/>
        <a:p>
          <a:pPr marL="0" lvl="0" indent="0" algn="l" defTabSz="666750">
            <a:lnSpc>
              <a:spcPct val="100000"/>
            </a:lnSpc>
            <a:spcBef>
              <a:spcPct val="0"/>
            </a:spcBef>
            <a:spcAft>
              <a:spcPct val="35000"/>
            </a:spcAft>
            <a:buNone/>
          </a:pPr>
          <a:r>
            <a:rPr lang="en-US" sz="1500" kern="1200"/>
            <a:t>Privacy issues</a:t>
          </a:r>
        </a:p>
      </dsp:txBody>
      <dsp:txXfrm>
        <a:off x="700241" y="3034195"/>
        <a:ext cx="8900958" cy="606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B2475-7390-490C-B895-4EC20D9EECC0}">
      <dsp:nvSpPr>
        <dsp:cNvPr id="0" name=""/>
        <dsp:cNvSpPr/>
      </dsp:nvSpPr>
      <dsp:spPr>
        <a:xfrm>
          <a:off x="3839850" y="19737"/>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313F11-9BBA-45B9-99FE-BD4D83D3BE20}">
      <dsp:nvSpPr>
        <dsp:cNvPr id="0" name=""/>
        <dsp:cNvSpPr/>
      </dsp:nvSpPr>
      <dsp:spPr>
        <a:xfrm>
          <a:off x="4249350" y="429237"/>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255970-D4C4-4F49-A12C-9C646BAD5049}">
      <dsp:nvSpPr>
        <dsp:cNvPr id="0" name=""/>
        <dsp:cNvSpPr/>
      </dsp:nvSpPr>
      <dsp:spPr>
        <a:xfrm>
          <a:off x="3225599" y="2539737"/>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kern="1200" dirty="0">
              <a:latin typeface="Skeena" pitchFamily="2" charset="0"/>
            </a:rPr>
            <a:t>Synthetic data generation on anomalies</a:t>
          </a:r>
        </a:p>
      </dsp:txBody>
      <dsp:txXfrm>
        <a:off x="3225599" y="2539737"/>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BB3C0-9A51-EC49-8290-B64016F792E3}" type="datetimeFigureOut">
              <a:rPr lang="en-US" smtClean="0"/>
              <a:t>7/24/2024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A3359-62BB-B84C-88EC-C406B4EC43CE}" type="slidenum">
              <a:rPr lang="en-US" smtClean="0"/>
              <a:t>‹#›</a:t>
            </a:fld>
            <a:endParaRPr lang="en-US"/>
          </a:p>
        </p:txBody>
      </p:sp>
    </p:spTree>
    <p:extLst>
      <p:ext uri="{BB962C8B-B14F-4D97-AF65-F5344CB8AC3E}">
        <p14:creationId xmlns:p14="http://schemas.microsoft.com/office/powerpoint/2010/main" val="181976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1</a:t>
            </a:fld>
            <a:endParaRPr lang="en-US"/>
          </a:p>
        </p:txBody>
      </p:sp>
    </p:spTree>
    <p:extLst>
      <p:ext uri="{BB962C8B-B14F-4D97-AF65-F5344CB8AC3E}">
        <p14:creationId xmlns:p14="http://schemas.microsoft.com/office/powerpoint/2010/main" val="89301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Happy to be here with a student of mine – </a:t>
            </a:r>
          </a:p>
          <a:p>
            <a:r>
              <a:rPr lang="en-US" dirty="0"/>
              <a:t>Co-founder of a tech startup and a Data Analyst at Aegean airlines </a:t>
            </a:r>
          </a:p>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2</a:t>
            </a:fld>
            <a:endParaRPr lang="en-US"/>
          </a:p>
        </p:txBody>
      </p:sp>
    </p:spTree>
    <p:extLst>
      <p:ext uri="{BB962C8B-B14F-4D97-AF65-F5344CB8AC3E}">
        <p14:creationId xmlns:p14="http://schemas.microsoft.com/office/powerpoint/2010/main" val="294260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3</a:t>
            </a:fld>
            <a:endParaRPr lang="en-US"/>
          </a:p>
        </p:txBody>
      </p:sp>
    </p:spTree>
    <p:extLst>
      <p:ext uri="{BB962C8B-B14F-4D97-AF65-F5344CB8AC3E}">
        <p14:creationId xmlns:p14="http://schemas.microsoft.com/office/powerpoint/2010/main" val="2337381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Synthetic data are artificially generated data that mimic real-world data. These data can be created through various methods such as simulations, algorithms, or statistical models. The primary purpose of synthetic data is to provide a substitute for real data in situations where real data are scarce, sensitive, or expensive to obtain. </a:t>
            </a:r>
          </a:p>
          <a:p>
            <a:endParaRPr lang="en-GB" dirty="0"/>
          </a:p>
          <a:p>
            <a:endParaRPr lang="en-GB" dirty="0"/>
          </a:p>
          <a:p>
            <a:r>
              <a:rPr lang="en-US" dirty="0"/>
              <a:t>Trending thing– you will need it </a:t>
            </a:r>
          </a:p>
          <a:p>
            <a:endParaRPr lang="en-GB" dirty="0"/>
          </a:p>
          <a:p>
            <a:r>
              <a:rPr lang="en-GB" dirty="0"/>
              <a:t>Overt the years will surpass the need of real data </a:t>
            </a:r>
          </a:p>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4</a:t>
            </a:fld>
            <a:endParaRPr lang="en-US"/>
          </a:p>
        </p:txBody>
      </p:sp>
    </p:spTree>
    <p:extLst>
      <p:ext uri="{BB962C8B-B14F-4D97-AF65-F5344CB8AC3E}">
        <p14:creationId xmlns:p14="http://schemas.microsoft.com/office/powerpoint/2010/main" val="412959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1373D"/>
                </a:solidFill>
                <a:effectLst/>
                <a:latin typeface="Amplitude"/>
              </a:rPr>
              <a:t>While real data can be very valuable, it may not be easily available.</a:t>
            </a:r>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5</a:t>
            </a:fld>
            <a:endParaRPr lang="en-US"/>
          </a:p>
        </p:txBody>
      </p:sp>
    </p:spTree>
    <p:extLst>
      <p:ext uri="{BB962C8B-B14F-4D97-AF65-F5344CB8AC3E}">
        <p14:creationId xmlns:p14="http://schemas.microsoft.com/office/powerpoint/2010/main" val="779476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7</a:t>
            </a:fld>
            <a:endParaRPr lang="en-US"/>
          </a:p>
        </p:txBody>
      </p:sp>
    </p:spTree>
    <p:extLst>
      <p:ext uri="{BB962C8B-B14F-4D97-AF65-F5344CB8AC3E}">
        <p14:creationId xmlns:p14="http://schemas.microsoft.com/office/powerpoint/2010/main" val="4208593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1-2 and they were not enough ; </a:t>
            </a:r>
          </a:p>
        </p:txBody>
      </p:sp>
      <p:sp>
        <p:nvSpPr>
          <p:cNvPr id="4" name="Slide Number Placeholder 3"/>
          <p:cNvSpPr>
            <a:spLocks noGrp="1"/>
          </p:cNvSpPr>
          <p:nvPr>
            <p:ph type="sldNum" sz="quarter" idx="5"/>
          </p:nvPr>
        </p:nvSpPr>
        <p:spPr/>
        <p:txBody>
          <a:bodyPr/>
          <a:lstStyle/>
          <a:p>
            <a:fld id="{D93A3359-62BB-B84C-88EC-C406B4EC43CE}" type="slidenum">
              <a:rPr lang="en-US" smtClean="0"/>
              <a:t>8</a:t>
            </a:fld>
            <a:endParaRPr lang="en-US"/>
          </a:p>
        </p:txBody>
      </p:sp>
    </p:spTree>
    <p:extLst>
      <p:ext uri="{BB962C8B-B14F-4D97-AF65-F5344CB8AC3E}">
        <p14:creationId xmlns:p14="http://schemas.microsoft.com/office/powerpoint/2010/main" val="4037569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10</a:t>
            </a:fld>
            <a:endParaRPr lang="en-US"/>
          </a:p>
        </p:txBody>
      </p:sp>
    </p:spTree>
    <p:extLst>
      <p:ext uri="{BB962C8B-B14F-4D97-AF65-F5344CB8AC3E}">
        <p14:creationId xmlns:p14="http://schemas.microsoft.com/office/powerpoint/2010/main" val="2931006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3A3359-62BB-B84C-88EC-C406B4EC43CE}" type="slidenum">
              <a:rPr lang="en-US" smtClean="0"/>
              <a:t>15</a:t>
            </a:fld>
            <a:endParaRPr lang="en-US"/>
          </a:p>
        </p:txBody>
      </p:sp>
    </p:spTree>
    <p:extLst>
      <p:ext uri="{BB962C8B-B14F-4D97-AF65-F5344CB8AC3E}">
        <p14:creationId xmlns:p14="http://schemas.microsoft.com/office/powerpoint/2010/main" val="149147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A9209487-4F53-CF46-B426-E70253AC3969}" type="datetime1">
              <a:rPr lang="en-GB" smtClean="0"/>
              <a:t>24/07/2024</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1375181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FCB33C29-ECBC-7D41-93D9-336C7CD2B4C7}" type="datetime1">
              <a:rPr lang="en-GB" smtClean="0"/>
              <a:t>24/07/2024</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061217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4AFAFA81-A54F-5A44-B60F-B397BEF504E1}" type="datetime1">
              <a:rPr lang="en-GB" smtClean="0"/>
              <a:t>24/07/2024</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96774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A91CB01F-EADF-4C4C-9253-E520701732A5}" type="datetime1">
              <a:rPr lang="en-GB" smtClean="0"/>
              <a:t>24/07/2024</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pic>
        <p:nvPicPr>
          <p:cNvPr id="1026" name="Picture 2" descr="PyData: An Educational Program of NumFOCUS - NumFOCUS">
            <a:extLst>
              <a:ext uri="{FF2B5EF4-FFF2-40B4-BE49-F238E27FC236}">
                <a16:creationId xmlns:a16="http://schemas.microsoft.com/office/drawing/2014/main" id="{DA296EF9-1387-11EE-4212-F0BE918ED8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6030" y="950783"/>
            <a:ext cx="893060" cy="3717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American College of Greece">
            <a:extLst>
              <a:ext uri="{FF2B5EF4-FFF2-40B4-BE49-F238E27FC236}">
                <a16:creationId xmlns:a16="http://schemas.microsoft.com/office/drawing/2014/main" id="{9090302F-94C1-7799-60CA-9A64BD17972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1713" y="159979"/>
            <a:ext cx="701695" cy="68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75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DC8B1D97-D5DF-8F43-B6B0-32B3B7F77298}" type="datetime1">
              <a:rPr lang="en-GB" smtClean="0"/>
              <a:t>24/07/2024</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996023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65573319-F796-5D4E-B18C-A7725EBE38E5}" type="datetime1">
              <a:rPr lang="en-GB" smtClean="0"/>
              <a:t>24/07/2024</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31650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1C8731-159E-2543-8F9D-DE4F9293EC8B}" type="datetime1">
              <a:rPr lang="en-GB" smtClean="0"/>
              <a:t>24/07/2024</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651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9A9CF317-F75A-0F4C-97E4-A6C40B7ADEE5}" type="datetime1">
              <a:rPr lang="en-GB" smtClean="0"/>
              <a:t>24/07/2024</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68671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3DD4BE00-66B5-EC4A-B23C-74112972FF69}" type="datetime1">
              <a:rPr lang="en-GB" smtClean="0"/>
              <a:t>24/07/2024</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pic>
        <p:nvPicPr>
          <p:cNvPr id="5" name="Picture 2" descr="PyData: An Educational Program of NumFOCUS - NumFOCUS">
            <a:extLst>
              <a:ext uri="{FF2B5EF4-FFF2-40B4-BE49-F238E27FC236}">
                <a16:creationId xmlns:a16="http://schemas.microsoft.com/office/drawing/2014/main" id="{2C77A5B7-C6ED-D195-85D5-84FBAFBE374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26588" y="6210177"/>
            <a:ext cx="824375" cy="3431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he American College of Greece">
            <a:extLst>
              <a:ext uri="{FF2B5EF4-FFF2-40B4-BE49-F238E27FC236}">
                <a16:creationId xmlns:a16="http://schemas.microsoft.com/office/drawing/2014/main" id="{A489A48D-36B0-F89A-B89F-E05A4954412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484" y="131454"/>
            <a:ext cx="868373" cy="84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00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F4B3FAD-815D-C349-A2D2-CBC11589CABB}" type="datetime1">
              <a:rPr lang="en-GB" smtClean="0"/>
              <a:t>24/07/2024</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78869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dirty="0"/>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BB0AA97-1592-B94D-B4EC-ED87E956E1DA}" type="datetime1">
              <a:rPr lang="en-GB" smtClean="0"/>
              <a:t>24/07/2024</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393700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A32937D4-FDBE-3342-BDEF-4258BE213B04}" type="datetime1">
              <a:rPr lang="en-GB" smtClean="0"/>
              <a:t>24/07/2024</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264856051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hf hdr="0" ftr="0" dt="0"/>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0E45B9B-5690-F156-E2ED-D88478B76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abstract genetic concept">
            <a:extLst>
              <a:ext uri="{FF2B5EF4-FFF2-40B4-BE49-F238E27FC236}">
                <a16:creationId xmlns:a16="http://schemas.microsoft.com/office/drawing/2014/main" id="{85E949DB-3925-3DB9-E249-A9D3E915668A}"/>
              </a:ext>
            </a:extLst>
          </p:cNvPr>
          <p:cNvPicPr>
            <a:picLocks noChangeAspect="1"/>
          </p:cNvPicPr>
          <p:nvPr/>
        </p:nvPicPr>
        <p:blipFill rotWithShape="1">
          <a:blip r:embed="rId3">
            <a:alphaModFix amt="50000"/>
          </a:blip>
          <a:srcRect t="25613" b="18137"/>
          <a:stretch/>
        </p:blipFill>
        <p:spPr>
          <a:xfrm>
            <a:off x="-1" y="10"/>
            <a:ext cx="12191998" cy="6857990"/>
          </a:xfrm>
          <a:prstGeom prst="rect">
            <a:avLst/>
          </a:prstGeom>
        </p:spPr>
      </p:pic>
      <p:sp>
        <p:nvSpPr>
          <p:cNvPr id="2" name="Title 1">
            <a:extLst>
              <a:ext uri="{FF2B5EF4-FFF2-40B4-BE49-F238E27FC236}">
                <a16:creationId xmlns:a16="http://schemas.microsoft.com/office/drawing/2014/main" id="{7EE4C762-384C-8C71-882F-43CBBFE93812}"/>
              </a:ext>
            </a:extLst>
          </p:cNvPr>
          <p:cNvSpPr>
            <a:spLocks noGrp="1"/>
          </p:cNvSpPr>
          <p:nvPr>
            <p:ph type="ctrTitle"/>
          </p:nvPr>
        </p:nvSpPr>
        <p:spPr>
          <a:xfrm>
            <a:off x="6537277" y="2191109"/>
            <a:ext cx="4954137" cy="2003077"/>
          </a:xfrm>
          <a:noFill/>
        </p:spPr>
        <p:txBody>
          <a:bodyPr anchor="b">
            <a:normAutofit/>
          </a:bodyPr>
          <a:lstStyle/>
          <a:p>
            <a:pPr algn="r"/>
            <a:r>
              <a:rPr lang="en-US" dirty="0">
                <a:solidFill>
                  <a:srgbClr val="FFFFFF"/>
                </a:solidFill>
              </a:rPr>
              <a:t>Synthetic data in financial time series</a:t>
            </a:r>
            <a:endParaRPr lang="el-GR" dirty="0">
              <a:solidFill>
                <a:srgbClr val="FFFFFF"/>
              </a:solidFill>
              <a:highlight>
                <a:srgbClr val="FFFF00"/>
              </a:highlight>
            </a:endParaRPr>
          </a:p>
        </p:txBody>
      </p:sp>
      <p:sp>
        <p:nvSpPr>
          <p:cNvPr id="3" name="Subtitle 2">
            <a:extLst>
              <a:ext uri="{FF2B5EF4-FFF2-40B4-BE49-F238E27FC236}">
                <a16:creationId xmlns:a16="http://schemas.microsoft.com/office/drawing/2014/main" id="{5D09839D-42DA-5971-B97D-04F55265A7EC}"/>
              </a:ext>
            </a:extLst>
          </p:cNvPr>
          <p:cNvSpPr>
            <a:spLocks noGrp="1"/>
          </p:cNvSpPr>
          <p:nvPr>
            <p:ph type="subTitle" idx="1"/>
          </p:nvPr>
        </p:nvSpPr>
        <p:spPr>
          <a:xfrm>
            <a:off x="6095998" y="4692334"/>
            <a:ext cx="5143501" cy="1218177"/>
          </a:xfrm>
          <a:noFill/>
        </p:spPr>
        <p:txBody>
          <a:bodyPr anchor="t">
            <a:normAutofit fontScale="92500" lnSpcReduction="10000"/>
          </a:bodyPr>
          <a:lstStyle/>
          <a:p>
            <a:pPr algn="r"/>
            <a:r>
              <a:rPr lang="en-US" sz="1200" dirty="0">
                <a:solidFill>
                  <a:schemeClr val="bg1"/>
                </a:solidFill>
              </a:rPr>
              <a:t>Stamatios Lykos</a:t>
            </a:r>
          </a:p>
          <a:p>
            <a:pPr algn="r"/>
            <a:r>
              <a:rPr lang="en-US" sz="1200" dirty="0">
                <a:solidFill>
                  <a:schemeClr val="bg1"/>
                </a:solidFill>
              </a:rPr>
              <a:t>Alkiviadis Kariotis</a:t>
            </a:r>
          </a:p>
          <a:p>
            <a:pPr algn="r"/>
            <a:r>
              <a:rPr lang="en-US" sz="1200" dirty="0">
                <a:solidFill>
                  <a:schemeClr val="bg1"/>
                </a:solidFill>
              </a:rPr>
              <a:t> Konstantinos Kogias</a:t>
            </a:r>
          </a:p>
          <a:p>
            <a:pPr algn="r"/>
            <a:r>
              <a:rPr lang="en-US" sz="1200" dirty="0">
                <a:solidFill>
                  <a:schemeClr val="bg1"/>
                </a:solidFill>
              </a:rPr>
              <a:t> Evangelos Tsilikas </a:t>
            </a:r>
          </a:p>
        </p:txBody>
      </p:sp>
      <p:sp>
        <p:nvSpPr>
          <p:cNvPr id="13" name="Freeform: Shape 12">
            <a:extLst>
              <a:ext uri="{FF2B5EF4-FFF2-40B4-BE49-F238E27FC236}">
                <a16:creationId xmlns:a16="http://schemas.microsoft.com/office/drawing/2014/main" id="{41A03FE5-7938-1573-2D18-E168CC7C0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ubtitle 2">
            <a:extLst>
              <a:ext uri="{FF2B5EF4-FFF2-40B4-BE49-F238E27FC236}">
                <a16:creationId xmlns:a16="http://schemas.microsoft.com/office/drawing/2014/main" id="{1A7B505A-7743-D0F1-433E-CB346B42FA24}"/>
              </a:ext>
            </a:extLst>
          </p:cNvPr>
          <p:cNvSpPr txBox="1">
            <a:spLocks/>
          </p:cNvSpPr>
          <p:nvPr/>
        </p:nvSpPr>
        <p:spPr>
          <a:xfrm>
            <a:off x="6620461" y="4342844"/>
            <a:ext cx="4870953" cy="675606"/>
          </a:xfrm>
          <a:prstGeom prst="rect">
            <a:avLst/>
          </a:prstGeom>
          <a:noFill/>
        </p:spPr>
        <p:txBody>
          <a:bodyPr vert="horz" lIns="91440" tIns="45720" rIns="91440" bIns="4572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b="1" dirty="0">
                <a:solidFill>
                  <a:srgbClr val="FFFFFF"/>
                </a:solidFill>
              </a:rPr>
              <a:t>Capstone Project – ITC6421B1</a:t>
            </a:r>
          </a:p>
        </p:txBody>
      </p:sp>
      <p:sp>
        <p:nvSpPr>
          <p:cNvPr id="6" name="Subtitle 2">
            <a:extLst>
              <a:ext uri="{FF2B5EF4-FFF2-40B4-BE49-F238E27FC236}">
                <a16:creationId xmlns:a16="http://schemas.microsoft.com/office/drawing/2014/main" id="{BC0452EB-3491-4F66-8F17-48D90A4F3A40}"/>
              </a:ext>
            </a:extLst>
          </p:cNvPr>
          <p:cNvSpPr txBox="1">
            <a:spLocks/>
          </p:cNvSpPr>
          <p:nvPr/>
        </p:nvSpPr>
        <p:spPr>
          <a:xfrm>
            <a:off x="858302" y="5505744"/>
            <a:ext cx="2595708" cy="402261"/>
          </a:xfrm>
          <a:prstGeom prst="rect">
            <a:avLst/>
          </a:prstGeom>
          <a:noFill/>
        </p:spPr>
        <p:txBody>
          <a:bodyPr vert="horz" lIns="91440" tIns="45720" rIns="91440" bIns="45720" rtlCol="0" anchor="t">
            <a:normAutofit/>
          </a:bodyPr>
          <a:lstStyle>
            <a:lvl1pPr marL="0" indent="0" algn="l" defTabSz="914400" rtl="0" eaLnBrk="1" latinLnBrk="0" hangingPunct="1">
              <a:lnSpc>
                <a:spcPct val="12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schemeClr val="bg1"/>
                </a:solidFill>
              </a:rPr>
              <a:t>Supervisor: D	</a:t>
            </a:r>
            <a:r>
              <a:rPr lang="en-US" sz="1200" dirty="0" err="1">
                <a:solidFill>
                  <a:schemeClr val="bg1"/>
                </a:solidFill>
              </a:rPr>
              <a:t>r.Elena</a:t>
            </a:r>
            <a:r>
              <a:rPr lang="en-US" sz="1200" dirty="0">
                <a:solidFill>
                  <a:schemeClr val="bg1"/>
                </a:solidFill>
              </a:rPr>
              <a:t> </a:t>
            </a:r>
            <a:r>
              <a:rPr lang="en-US" sz="1200" dirty="0" err="1">
                <a:solidFill>
                  <a:schemeClr val="bg1"/>
                </a:solidFill>
              </a:rPr>
              <a:t>Chatzimihali</a:t>
            </a:r>
            <a:endParaRPr lang="en-US" sz="1200" dirty="0">
              <a:solidFill>
                <a:schemeClr val="bg1"/>
              </a:solidFill>
            </a:endParaRPr>
          </a:p>
        </p:txBody>
      </p:sp>
    </p:spTree>
    <p:extLst>
      <p:ext uri="{BB962C8B-B14F-4D97-AF65-F5344CB8AC3E}">
        <p14:creationId xmlns:p14="http://schemas.microsoft.com/office/powerpoint/2010/main" val="3125902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16C9-8F98-D143-E8F8-D6360C05564C}"/>
              </a:ext>
            </a:extLst>
          </p:cNvPr>
          <p:cNvSpPr>
            <a:spLocks noGrp="1"/>
          </p:cNvSpPr>
          <p:nvPr>
            <p:ph type="title"/>
          </p:nvPr>
        </p:nvSpPr>
        <p:spPr/>
        <p:txBody>
          <a:bodyPr/>
          <a:lstStyle/>
          <a:p>
            <a:pPr algn="ctr"/>
            <a:r>
              <a:rPr lang="en-US" b="1" dirty="0">
                <a:latin typeface="Skeena" pitchFamily="2" charset="0"/>
              </a:rPr>
              <a:t>How it works</a:t>
            </a:r>
            <a:endParaRPr lang="el-GR" b="1" dirty="0"/>
          </a:p>
        </p:txBody>
      </p:sp>
      <p:sp>
        <p:nvSpPr>
          <p:cNvPr id="3" name="Content Placeholder 2">
            <a:extLst>
              <a:ext uri="{FF2B5EF4-FFF2-40B4-BE49-F238E27FC236}">
                <a16:creationId xmlns:a16="http://schemas.microsoft.com/office/drawing/2014/main" id="{C0D9FE6F-547A-E3C9-FCB2-D4B1787DCEC8}"/>
              </a:ext>
            </a:extLst>
          </p:cNvPr>
          <p:cNvSpPr>
            <a:spLocks noGrp="1"/>
          </p:cNvSpPr>
          <p:nvPr>
            <p:ph idx="1"/>
          </p:nvPr>
        </p:nvSpPr>
        <p:spPr/>
        <p:txBody>
          <a:bodyPr/>
          <a:lstStyle/>
          <a:p>
            <a:r>
              <a:rPr lang="en-US" b="1" dirty="0">
                <a:latin typeface="Skeena" pitchFamily="2" charset="0"/>
                <a:ea typeface="Aptos" panose="020B0004020202020204" pitchFamily="34" charset="0"/>
                <a:cs typeface="Times New Roman" panose="02020603050405020304" pitchFamily="18" charset="0"/>
              </a:rPr>
              <a:t>U</a:t>
            </a:r>
            <a:r>
              <a:rPr lang="en-US" sz="1800" b="1" dirty="0">
                <a:effectLst/>
                <a:latin typeface="Skeena" pitchFamily="2" charset="0"/>
                <a:ea typeface="Aptos" panose="020B0004020202020204" pitchFamily="34" charset="0"/>
                <a:cs typeface="Times New Roman" panose="02020603050405020304" pitchFamily="18" charset="0"/>
              </a:rPr>
              <a:t>nsupervised learning techniques</a:t>
            </a:r>
            <a:r>
              <a:rPr lang="en-US" sz="1800" dirty="0">
                <a:effectLst/>
                <a:latin typeface="Skeena" pitchFamily="2" charset="0"/>
                <a:ea typeface="Aptos" panose="020B0004020202020204" pitchFamily="34" charset="0"/>
                <a:cs typeface="Times New Roman" panose="02020603050405020304" pitchFamily="18" charset="0"/>
              </a:rPr>
              <a:t> where both sub models are trained simultaneously using a process called adversarial training</a:t>
            </a:r>
          </a:p>
          <a:p>
            <a:r>
              <a:rPr lang="en-US" sz="1800" dirty="0">
                <a:effectLst/>
                <a:latin typeface="Skeena" pitchFamily="2" charset="0"/>
                <a:ea typeface="Aptos" panose="020B0004020202020204" pitchFamily="34" charset="0"/>
                <a:cs typeface="Times New Roman" panose="02020603050405020304" pitchFamily="18" charset="0"/>
              </a:rPr>
              <a:t>A typical GAN consists of </a:t>
            </a:r>
            <a:r>
              <a:rPr lang="en-US" sz="1800" b="1" dirty="0">
                <a:effectLst/>
                <a:latin typeface="Skeena" pitchFamily="2" charset="0"/>
                <a:ea typeface="Aptos" panose="020B0004020202020204" pitchFamily="34" charset="0"/>
                <a:cs typeface="Times New Roman" panose="02020603050405020304" pitchFamily="18" charset="0"/>
              </a:rPr>
              <a:t>two neural networks </a:t>
            </a:r>
            <a:r>
              <a:rPr lang="en-US" sz="1800" dirty="0">
                <a:effectLst/>
                <a:latin typeface="Skeena" pitchFamily="2" charset="0"/>
                <a:ea typeface="Aptos" panose="020B0004020202020204" pitchFamily="34" charset="0"/>
                <a:cs typeface="Times New Roman" panose="02020603050405020304" pitchFamily="18" charset="0"/>
              </a:rPr>
              <a:t>(usually convolutional neural networks): </a:t>
            </a:r>
            <a:br>
              <a:rPr lang="en-US" sz="1800" dirty="0">
                <a:effectLst/>
                <a:latin typeface="Skeena" pitchFamily="2" charset="0"/>
                <a:ea typeface="Aptos" panose="020B0004020202020204" pitchFamily="34" charset="0"/>
                <a:cs typeface="Times New Roman" panose="02020603050405020304" pitchFamily="18" charset="0"/>
              </a:rPr>
            </a:br>
            <a:r>
              <a:rPr lang="en-US" sz="1800" dirty="0">
                <a:effectLst/>
                <a:latin typeface="Skeena" pitchFamily="2" charset="0"/>
                <a:ea typeface="Aptos" panose="020B0004020202020204" pitchFamily="34" charset="0"/>
                <a:cs typeface="Times New Roman" panose="02020603050405020304" pitchFamily="18" charset="0"/>
              </a:rPr>
              <a:t>the </a:t>
            </a:r>
            <a:r>
              <a:rPr lang="en-US" sz="1800" b="1" dirty="0">
                <a:effectLst/>
                <a:latin typeface="Skeena" pitchFamily="2" charset="0"/>
                <a:ea typeface="Aptos" panose="020B0004020202020204" pitchFamily="34" charset="0"/>
                <a:cs typeface="Times New Roman" panose="02020603050405020304" pitchFamily="18" charset="0"/>
              </a:rPr>
              <a:t>generator</a:t>
            </a:r>
            <a:r>
              <a:rPr lang="en-US" sz="1800" dirty="0">
                <a:effectLst/>
                <a:latin typeface="Skeena" pitchFamily="2" charset="0"/>
                <a:ea typeface="Aptos" panose="020B0004020202020204" pitchFamily="34" charset="0"/>
                <a:cs typeface="Times New Roman" panose="02020603050405020304" pitchFamily="18" charset="0"/>
              </a:rPr>
              <a:t> and the </a:t>
            </a:r>
            <a:r>
              <a:rPr lang="en-US" sz="1800" b="1" dirty="0">
                <a:effectLst/>
                <a:latin typeface="Skeena" pitchFamily="2" charset="0"/>
                <a:ea typeface="Aptos" panose="020B0004020202020204" pitchFamily="34" charset="0"/>
                <a:cs typeface="Times New Roman" panose="02020603050405020304" pitchFamily="18" charset="0"/>
              </a:rPr>
              <a:t>discriminator</a:t>
            </a:r>
            <a:r>
              <a:rPr lang="en-US" sz="1800" dirty="0">
                <a:effectLst/>
                <a:latin typeface="Skeena" pitchFamily="2" charset="0"/>
                <a:ea typeface="Aptos" panose="020B0004020202020204" pitchFamily="34" charset="0"/>
                <a:cs typeface="Times New Roman" panose="02020603050405020304" pitchFamily="18" charset="0"/>
              </a:rPr>
              <a:t>. </a:t>
            </a:r>
          </a:p>
          <a:p>
            <a:r>
              <a:rPr lang="en-US" dirty="0">
                <a:latin typeface="Skeena" pitchFamily="2" charset="0"/>
              </a:rPr>
              <a:t>Both the generator and discriminator are </a:t>
            </a:r>
            <a:r>
              <a:rPr lang="en-US" b="1" dirty="0">
                <a:latin typeface="Skeena" pitchFamily="2" charset="0"/>
                <a:cs typeface="Times New Roman" panose="02020603050405020304" pitchFamily="18" charset="0"/>
              </a:rPr>
              <a:t>constantly trying to improve their performance</a:t>
            </a:r>
            <a:r>
              <a:rPr lang="en-US" dirty="0">
                <a:latin typeface="Skeena" pitchFamily="2" charset="0"/>
              </a:rPr>
              <a:t>, resulting in the generation of </a:t>
            </a:r>
            <a:r>
              <a:rPr lang="en-US" b="1" dirty="0">
                <a:latin typeface="Skeena" pitchFamily="2" charset="0"/>
              </a:rPr>
              <a:t>increasingly realistic synthetic data</a:t>
            </a:r>
            <a:r>
              <a:rPr lang="en-US" dirty="0">
                <a:latin typeface="Skeena" pitchFamily="2" charset="0"/>
              </a:rPr>
              <a:t>.</a:t>
            </a:r>
            <a:endParaRPr lang="el-GR" dirty="0"/>
          </a:p>
        </p:txBody>
      </p:sp>
      <p:sp>
        <p:nvSpPr>
          <p:cNvPr id="4" name="Slide Number Placeholder 3">
            <a:extLst>
              <a:ext uri="{FF2B5EF4-FFF2-40B4-BE49-F238E27FC236}">
                <a16:creationId xmlns:a16="http://schemas.microsoft.com/office/drawing/2014/main" id="{903E1499-97C8-EF67-82E3-39E92B74CB5D}"/>
              </a:ext>
            </a:extLst>
          </p:cNvPr>
          <p:cNvSpPr>
            <a:spLocks noGrp="1"/>
          </p:cNvSpPr>
          <p:nvPr>
            <p:ph type="sldNum" sz="quarter" idx="12"/>
          </p:nvPr>
        </p:nvSpPr>
        <p:spPr/>
        <p:txBody>
          <a:bodyPr/>
          <a:lstStyle/>
          <a:p>
            <a:fld id="{1B8B3671-A306-4A69-8480-FA9BE839245D}" type="slidenum">
              <a:rPr lang="en-US" smtClean="0"/>
              <a:t>10</a:t>
            </a:fld>
            <a:endParaRPr lang="en-US"/>
          </a:p>
        </p:txBody>
      </p:sp>
    </p:spTree>
    <p:extLst>
      <p:ext uri="{BB962C8B-B14F-4D97-AF65-F5344CB8AC3E}">
        <p14:creationId xmlns:p14="http://schemas.microsoft.com/office/powerpoint/2010/main" val="58191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BF7D-15E4-0A51-29AC-DD257133D821}"/>
              </a:ext>
            </a:extLst>
          </p:cNvPr>
          <p:cNvSpPr>
            <a:spLocks noGrp="1"/>
          </p:cNvSpPr>
          <p:nvPr>
            <p:ph type="title"/>
          </p:nvPr>
        </p:nvSpPr>
        <p:spPr>
          <a:xfrm>
            <a:off x="1295400" y="439737"/>
            <a:ext cx="9601200" cy="1309687"/>
          </a:xfrm>
        </p:spPr>
        <p:txBody>
          <a:bodyPr/>
          <a:lstStyle/>
          <a:p>
            <a:pPr algn="ctr"/>
            <a:r>
              <a:rPr lang="en-US" b="1" dirty="0">
                <a:latin typeface="Skeena" pitchFamily="2" charset="0"/>
              </a:rPr>
              <a:t>Step by step training process</a:t>
            </a:r>
            <a:endParaRPr lang="el-GR" b="1" dirty="0"/>
          </a:p>
        </p:txBody>
      </p:sp>
      <p:pic>
        <p:nvPicPr>
          <p:cNvPr id="5" name="Content Placeholder 4" descr="A screenshot of a cell phone&#10;&#10;Description automatically generated">
            <a:extLst>
              <a:ext uri="{FF2B5EF4-FFF2-40B4-BE49-F238E27FC236}">
                <a16:creationId xmlns:a16="http://schemas.microsoft.com/office/drawing/2014/main" id="{C420745F-85DF-5C51-E6B9-F7C7C3C3F1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6990" y="4466572"/>
            <a:ext cx="6354580" cy="1732616"/>
          </a:xfrm>
        </p:spPr>
      </p:pic>
      <p:sp>
        <p:nvSpPr>
          <p:cNvPr id="3" name="Slide Number Placeholder 2">
            <a:extLst>
              <a:ext uri="{FF2B5EF4-FFF2-40B4-BE49-F238E27FC236}">
                <a16:creationId xmlns:a16="http://schemas.microsoft.com/office/drawing/2014/main" id="{52D0020B-C103-BCCE-497A-1565C309F1BC}"/>
              </a:ext>
            </a:extLst>
          </p:cNvPr>
          <p:cNvSpPr>
            <a:spLocks noGrp="1"/>
          </p:cNvSpPr>
          <p:nvPr>
            <p:ph type="sldNum" sz="quarter" idx="12"/>
          </p:nvPr>
        </p:nvSpPr>
        <p:spPr/>
        <p:txBody>
          <a:bodyPr/>
          <a:lstStyle/>
          <a:p>
            <a:fld id="{1B8B3671-A306-4A69-8480-FA9BE839245D}" type="slidenum">
              <a:rPr lang="en-US" smtClean="0"/>
              <a:t>11</a:t>
            </a:fld>
            <a:endParaRPr lang="en-US"/>
          </a:p>
        </p:txBody>
      </p:sp>
      <p:sp>
        <p:nvSpPr>
          <p:cNvPr id="4" name="Content Placeholder 2">
            <a:extLst>
              <a:ext uri="{FF2B5EF4-FFF2-40B4-BE49-F238E27FC236}">
                <a16:creationId xmlns:a16="http://schemas.microsoft.com/office/drawing/2014/main" id="{36419EB9-3C25-A667-1DB6-15493B88493B}"/>
              </a:ext>
            </a:extLst>
          </p:cNvPr>
          <p:cNvSpPr txBox="1">
            <a:spLocks/>
          </p:cNvSpPr>
          <p:nvPr/>
        </p:nvSpPr>
        <p:spPr>
          <a:xfrm>
            <a:off x="1295400" y="2152650"/>
            <a:ext cx="9601200" cy="36433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buFont typeface="+mj-lt"/>
              <a:buAutoNum type="arabicPeriod"/>
            </a:pPr>
            <a:r>
              <a:rPr lang="en-US" kern="100" dirty="0">
                <a:latin typeface="Skeena" pitchFamily="2" charset="0"/>
                <a:ea typeface="Aptos" panose="020B0004020202020204" pitchFamily="34" charset="0"/>
                <a:cs typeface="Times New Roman" panose="02020603050405020304" pitchFamily="18" charset="0"/>
              </a:rPr>
              <a:t>Create z by </a:t>
            </a:r>
            <a:r>
              <a:rPr lang="en-US" b="1" kern="100" dirty="0">
                <a:latin typeface="Skeena" pitchFamily="2" charset="0"/>
                <a:ea typeface="Aptos" panose="020B0004020202020204" pitchFamily="34" charset="0"/>
                <a:cs typeface="Times New Roman" panose="02020603050405020304" pitchFamily="18" charset="0"/>
              </a:rPr>
              <a:t>sampling a random noise </a:t>
            </a:r>
            <a:r>
              <a:rPr lang="en-US" kern="100" dirty="0">
                <a:latin typeface="Skeena" pitchFamily="2" charset="0"/>
                <a:ea typeface="Aptos" panose="020B0004020202020204" pitchFamily="34" charset="0"/>
                <a:cs typeface="Times New Roman" panose="02020603050405020304" pitchFamily="18" charset="0"/>
              </a:rPr>
              <a:t>following a suitable </a:t>
            </a:r>
            <a:r>
              <a:rPr lang="en-US" b="1" kern="100" dirty="0">
                <a:latin typeface="Skeena" pitchFamily="2" charset="0"/>
                <a:ea typeface="Aptos" panose="020B0004020202020204" pitchFamily="34" charset="0"/>
                <a:cs typeface="Times New Roman" panose="02020603050405020304" pitchFamily="18" charset="0"/>
              </a:rPr>
              <a:t>noise distribution </a:t>
            </a:r>
            <a:r>
              <a:rPr lang="en-US" kern="100" dirty="0">
                <a:latin typeface="Skeena" pitchFamily="2" charset="0"/>
                <a:ea typeface="Aptos" panose="020B0004020202020204" pitchFamily="34" charset="0"/>
                <a:cs typeface="Times New Roman" panose="02020603050405020304" pitchFamily="18" charset="0"/>
              </a:rPr>
              <a:t>such as uniform, Gaussian, Binomial, Poisson, Exponential, Gamma, and Weibull distributions.</a:t>
            </a:r>
            <a:endParaRPr lang="el-GR" kern="100" dirty="0">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07000"/>
              </a:lnSpc>
              <a:buFont typeface="+mj-lt"/>
              <a:buAutoNum type="arabicPeriod"/>
            </a:pPr>
            <a:r>
              <a:rPr lang="en-US" b="1" kern="100" dirty="0">
                <a:latin typeface="Skeena" pitchFamily="2" charset="0"/>
                <a:ea typeface="Aptos" panose="020B0004020202020204" pitchFamily="34" charset="0"/>
                <a:cs typeface="Times New Roman" panose="02020603050405020304" pitchFamily="18" charset="0"/>
              </a:rPr>
              <a:t>Feed z to the generator </a:t>
            </a:r>
            <a:r>
              <a:rPr lang="en-US" kern="100" dirty="0">
                <a:latin typeface="Skeena" pitchFamily="2" charset="0"/>
                <a:ea typeface="Aptos" panose="020B0004020202020204" pitchFamily="34" charset="0"/>
                <a:cs typeface="Times New Roman" panose="02020603050405020304" pitchFamily="18" charset="0"/>
              </a:rPr>
              <a:t>to produce a synthetic or fake sample, x fake. </a:t>
            </a:r>
            <a:endParaRPr lang="el-GR" kern="100" dirty="0">
              <a:latin typeface="Aptos" panose="020B0004020202020204" pitchFamily="34" charset="0"/>
              <a:ea typeface="Aptos" panose="020B0004020202020204" pitchFamily="34" charset="0"/>
              <a:cs typeface="Times New Roman" panose="02020603050405020304" pitchFamily="18" charset="0"/>
            </a:endParaRPr>
          </a:p>
          <a:p>
            <a:pPr marL="342900" indent="-342900">
              <a:lnSpc>
                <a:spcPct val="107000"/>
              </a:lnSpc>
              <a:buFont typeface="+mj-lt"/>
              <a:buAutoNum type="arabicPeriod"/>
            </a:pPr>
            <a:r>
              <a:rPr lang="en-US" kern="100" dirty="0">
                <a:latin typeface="Skeena" pitchFamily="2" charset="0"/>
                <a:ea typeface="Aptos" panose="020B0004020202020204" pitchFamily="34" charset="0"/>
                <a:cs typeface="Times New Roman" panose="02020603050405020304" pitchFamily="18" charset="0"/>
              </a:rPr>
              <a:t>Pass both x fake and x real to a switch block, which </a:t>
            </a:r>
            <a:r>
              <a:rPr lang="en-US" b="1" kern="100" dirty="0">
                <a:latin typeface="Skeena" pitchFamily="2" charset="0"/>
                <a:ea typeface="Aptos" panose="020B0004020202020204" pitchFamily="34" charset="0"/>
                <a:cs typeface="Times New Roman" panose="02020603050405020304" pitchFamily="18" charset="0"/>
              </a:rPr>
              <a:t>randomly selects one of its inputs </a:t>
            </a:r>
            <a:r>
              <a:rPr lang="en-US" kern="100" dirty="0">
                <a:latin typeface="Skeena" pitchFamily="2" charset="0"/>
                <a:ea typeface="Aptos" panose="020B0004020202020204" pitchFamily="34" charset="0"/>
                <a:cs typeface="Times New Roman" panose="02020603050405020304" pitchFamily="18" charset="0"/>
              </a:rPr>
              <a:t>and </a:t>
            </a:r>
            <a:r>
              <a:rPr lang="en-US" b="1" kern="100" dirty="0">
                <a:latin typeface="Skeena" pitchFamily="2" charset="0"/>
                <a:ea typeface="Aptos" panose="020B0004020202020204" pitchFamily="34" charset="0"/>
                <a:cs typeface="Times New Roman" panose="02020603050405020304" pitchFamily="18" charset="0"/>
              </a:rPr>
              <a:t>passes it to the discriminator</a:t>
            </a:r>
            <a:r>
              <a:rPr lang="en-US" kern="100" dirty="0">
                <a:latin typeface="Skeena" pitchFamily="2" charset="0"/>
                <a:ea typeface="Aptos" panose="020B0004020202020204" pitchFamily="34" charset="0"/>
                <a:cs typeface="Times New Roman" panose="02020603050405020304" pitchFamily="18" charset="0"/>
              </a:rPr>
              <a:t>. </a:t>
            </a:r>
            <a:endParaRPr lang="el-GR" kern="100" dirty="0">
              <a:latin typeface="Aptos" panose="020B0004020202020204" pitchFamily="34" charset="0"/>
              <a:ea typeface="Aptos" panose="020B0004020202020204" pitchFamily="34" charset="0"/>
              <a:cs typeface="Times New Roman" panose="02020603050405020304" pitchFamily="18" charset="0"/>
            </a:endParaRPr>
          </a:p>
          <a:p>
            <a:endParaRPr lang="el-GR" dirty="0"/>
          </a:p>
        </p:txBody>
      </p:sp>
    </p:spTree>
    <p:extLst>
      <p:ext uri="{BB962C8B-B14F-4D97-AF65-F5344CB8AC3E}">
        <p14:creationId xmlns:p14="http://schemas.microsoft.com/office/powerpoint/2010/main" val="40694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BF7D-15E4-0A51-29AC-DD257133D821}"/>
              </a:ext>
            </a:extLst>
          </p:cNvPr>
          <p:cNvSpPr>
            <a:spLocks noGrp="1"/>
          </p:cNvSpPr>
          <p:nvPr>
            <p:ph type="title"/>
          </p:nvPr>
        </p:nvSpPr>
        <p:spPr>
          <a:xfrm>
            <a:off x="1373937" y="476250"/>
            <a:ext cx="9601200" cy="1309687"/>
          </a:xfrm>
        </p:spPr>
        <p:txBody>
          <a:bodyPr/>
          <a:lstStyle/>
          <a:p>
            <a:pPr algn="ctr"/>
            <a:r>
              <a:rPr lang="en-US" b="1" dirty="0">
                <a:latin typeface="Skeena" pitchFamily="2" charset="0"/>
              </a:rPr>
              <a:t>Step by step training process</a:t>
            </a:r>
            <a:endParaRPr lang="el-GR" b="1" dirty="0"/>
          </a:p>
        </p:txBody>
      </p:sp>
      <p:pic>
        <p:nvPicPr>
          <p:cNvPr id="5" name="Content Placeholder 4" descr="A screenshot of a cell phone&#10;&#10;Description automatically generated">
            <a:extLst>
              <a:ext uri="{FF2B5EF4-FFF2-40B4-BE49-F238E27FC236}">
                <a16:creationId xmlns:a16="http://schemas.microsoft.com/office/drawing/2014/main" id="{C420745F-85DF-5C51-E6B9-F7C7C3C3F1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6990" y="4329374"/>
            <a:ext cx="6354580" cy="1732616"/>
          </a:xfrm>
        </p:spPr>
      </p:pic>
      <p:sp>
        <p:nvSpPr>
          <p:cNvPr id="3" name="Slide Number Placeholder 2">
            <a:extLst>
              <a:ext uri="{FF2B5EF4-FFF2-40B4-BE49-F238E27FC236}">
                <a16:creationId xmlns:a16="http://schemas.microsoft.com/office/drawing/2014/main" id="{52D0020B-C103-BCCE-497A-1565C309F1BC}"/>
              </a:ext>
            </a:extLst>
          </p:cNvPr>
          <p:cNvSpPr>
            <a:spLocks noGrp="1"/>
          </p:cNvSpPr>
          <p:nvPr>
            <p:ph type="sldNum" sz="quarter" idx="12"/>
          </p:nvPr>
        </p:nvSpPr>
        <p:spPr/>
        <p:txBody>
          <a:bodyPr/>
          <a:lstStyle/>
          <a:p>
            <a:fld id="{1B8B3671-A306-4A69-8480-FA9BE839245D}" type="slidenum">
              <a:rPr lang="en-US" smtClean="0"/>
              <a:t>12</a:t>
            </a:fld>
            <a:endParaRPr lang="en-US"/>
          </a:p>
        </p:txBody>
      </p:sp>
      <p:sp>
        <p:nvSpPr>
          <p:cNvPr id="4" name="Content Placeholder 2">
            <a:extLst>
              <a:ext uri="{FF2B5EF4-FFF2-40B4-BE49-F238E27FC236}">
                <a16:creationId xmlns:a16="http://schemas.microsoft.com/office/drawing/2014/main" id="{36419EB9-3C25-A667-1DB6-15493B88493B}"/>
              </a:ext>
            </a:extLst>
          </p:cNvPr>
          <p:cNvSpPr txBox="1">
            <a:spLocks/>
          </p:cNvSpPr>
          <p:nvPr/>
        </p:nvSpPr>
        <p:spPr>
          <a:xfrm>
            <a:off x="1295400" y="1919989"/>
            <a:ext cx="9601200" cy="36433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buFont typeface="+mj-lt"/>
              <a:buAutoNum type="arabicPeriod" startAt="4"/>
            </a:pPr>
            <a:r>
              <a:rPr lang="en-US" sz="1800" kern="100" dirty="0">
                <a:effectLst/>
                <a:latin typeface="Skeena" pitchFamily="2" charset="0"/>
                <a:ea typeface="Aptos" panose="020B0004020202020204" pitchFamily="34" charset="0"/>
                <a:cs typeface="Times New Roman" panose="02020603050405020304" pitchFamily="18" charset="0"/>
              </a:rPr>
              <a:t>The discriminator </a:t>
            </a:r>
            <a:r>
              <a:rPr lang="en-US" sz="1800" b="1" kern="100" dirty="0">
                <a:effectLst/>
                <a:latin typeface="Skeena" pitchFamily="2" charset="0"/>
                <a:ea typeface="Aptos" panose="020B0004020202020204" pitchFamily="34" charset="0"/>
                <a:cs typeface="Times New Roman" panose="02020603050405020304" pitchFamily="18" charset="0"/>
              </a:rPr>
              <a:t>classifies the given sample as real or fake</a:t>
            </a:r>
            <a:r>
              <a:rPr lang="en-US" sz="1800" kern="100" dirty="0">
                <a:effectLst/>
                <a:latin typeface="Skeena" pitchFamily="2" charset="0"/>
                <a:ea typeface="Aptos" panose="020B0004020202020204" pitchFamily="34" charset="0"/>
                <a:cs typeface="Times New Roman" panose="02020603050405020304" pitchFamily="18" charset="0"/>
              </a:rPr>
              <a:t>. </a:t>
            </a:r>
            <a:endParaRPr lang="el-G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startAt="4"/>
            </a:pPr>
            <a:r>
              <a:rPr lang="en-US" sz="1800" kern="100" dirty="0">
                <a:effectLst/>
                <a:latin typeface="Skeena" pitchFamily="2" charset="0"/>
                <a:ea typeface="Aptos" panose="020B0004020202020204" pitchFamily="34" charset="0"/>
                <a:cs typeface="Times New Roman" panose="02020603050405020304" pitchFamily="18" charset="0"/>
              </a:rPr>
              <a:t>Calculate the </a:t>
            </a:r>
            <a:r>
              <a:rPr lang="en-US" sz="1800" b="1" kern="100" dirty="0">
                <a:effectLst/>
                <a:latin typeface="Skeena" pitchFamily="2" charset="0"/>
                <a:ea typeface="Aptos" panose="020B0004020202020204" pitchFamily="34" charset="0"/>
                <a:cs typeface="Times New Roman" panose="02020603050405020304" pitchFamily="18" charset="0"/>
              </a:rPr>
              <a:t>error</a:t>
            </a:r>
            <a:r>
              <a:rPr lang="en-US" sz="1800" kern="100" dirty="0">
                <a:effectLst/>
                <a:latin typeface="Skeena" pitchFamily="2" charset="0"/>
                <a:ea typeface="Aptos" panose="020B0004020202020204" pitchFamily="34" charset="0"/>
                <a:cs typeface="Times New Roman" panose="02020603050405020304" pitchFamily="18" charset="0"/>
              </a:rPr>
              <a:t>. </a:t>
            </a:r>
            <a:endParaRPr lang="el-G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mj-lt"/>
              <a:buAutoNum type="arabicPeriod" startAt="4"/>
            </a:pPr>
            <a:r>
              <a:rPr lang="en-US" sz="1800" b="1" kern="100" dirty="0">
                <a:effectLst/>
                <a:latin typeface="Skeena" pitchFamily="2" charset="0"/>
                <a:ea typeface="Aptos" panose="020B0004020202020204" pitchFamily="34" charset="0"/>
                <a:cs typeface="Times New Roman" panose="02020603050405020304" pitchFamily="18" charset="0"/>
              </a:rPr>
              <a:t>Backpropagate the error </a:t>
            </a:r>
            <a:r>
              <a:rPr lang="en-US" sz="1800" kern="100" dirty="0">
                <a:effectLst/>
                <a:latin typeface="Skeena" pitchFamily="2" charset="0"/>
                <a:ea typeface="Aptos" panose="020B0004020202020204" pitchFamily="34" charset="0"/>
                <a:cs typeface="Times New Roman" panose="02020603050405020304" pitchFamily="18" charset="0"/>
              </a:rPr>
              <a:t>to both the generator and discriminator. </a:t>
            </a:r>
            <a:endParaRPr lang="el-GR"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pPr>
            <a:r>
              <a:rPr lang="en-US" sz="1800" b="1" kern="100" dirty="0">
                <a:effectLst/>
                <a:latin typeface="Skeena" pitchFamily="2" charset="0"/>
                <a:ea typeface="Aptos" panose="020B0004020202020204" pitchFamily="34" charset="0"/>
                <a:cs typeface="Times New Roman" panose="02020603050405020304" pitchFamily="18" charset="0"/>
              </a:rPr>
              <a:t>Update the weights </a:t>
            </a:r>
            <a:r>
              <a:rPr lang="en-US" sz="1800" kern="100" dirty="0">
                <a:effectLst/>
                <a:latin typeface="Skeena" pitchFamily="2" charset="0"/>
                <a:ea typeface="Aptos" panose="020B0004020202020204" pitchFamily="34" charset="0"/>
                <a:cs typeface="Times New Roman" panose="02020603050405020304" pitchFamily="18" charset="0"/>
              </a:rPr>
              <a:t>of the generator and discriminator</a:t>
            </a:r>
            <a:endParaRPr lang="el-GR"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l-GR" dirty="0"/>
          </a:p>
        </p:txBody>
      </p:sp>
    </p:spTree>
    <p:extLst>
      <p:ext uri="{BB962C8B-B14F-4D97-AF65-F5344CB8AC3E}">
        <p14:creationId xmlns:p14="http://schemas.microsoft.com/office/powerpoint/2010/main" val="563560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1D6B-7604-3B54-8433-216BC1A35C7F}"/>
              </a:ext>
            </a:extLst>
          </p:cNvPr>
          <p:cNvSpPr>
            <a:spLocks noGrp="1"/>
          </p:cNvSpPr>
          <p:nvPr>
            <p:ph type="title"/>
          </p:nvPr>
        </p:nvSpPr>
        <p:spPr>
          <a:xfrm>
            <a:off x="1471466" y="2734238"/>
            <a:ext cx="9601200" cy="1309687"/>
          </a:xfrm>
        </p:spPr>
        <p:txBody>
          <a:bodyPr/>
          <a:lstStyle/>
          <a:p>
            <a:pPr algn="ctr"/>
            <a:r>
              <a:rPr lang="en-US" b="1" dirty="0">
                <a:latin typeface="Skeena" pitchFamily="2" charset="0"/>
              </a:rPr>
              <a:t>ANO TIME – SERIES </a:t>
            </a:r>
            <a:br>
              <a:rPr lang="en-US" b="1" dirty="0">
                <a:latin typeface="Skeena" pitchFamily="2" charset="0"/>
              </a:rPr>
            </a:br>
            <a:r>
              <a:rPr lang="en-US" b="1" dirty="0">
                <a:latin typeface="Skeena" pitchFamily="2" charset="0"/>
              </a:rPr>
              <a:t>GENERATIVE ADVERSARIAL NETWORK</a:t>
            </a:r>
            <a:endParaRPr lang="el-GR" b="1" dirty="0"/>
          </a:p>
        </p:txBody>
      </p:sp>
    </p:spTree>
    <p:extLst>
      <p:ext uri="{BB962C8B-B14F-4D97-AF65-F5344CB8AC3E}">
        <p14:creationId xmlns:p14="http://schemas.microsoft.com/office/powerpoint/2010/main" val="642339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4FF467-25F2-AAF0-0F49-AC2D844BE852}"/>
              </a:ext>
            </a:extLst>
          </p:cNvPr>
          <p:cNvSpPr>
            <a:spLocks noGrp="1"/>
          </p:cNvSpPr>
          <p:nvPr>
            <p:ph idx="1"/>
          </p:nvPr>
        </p:nvSpPr>
        <p:spPr>
          <a:xfrm>
            <a:off x="1295400" y="2631356"/>
            <a:ext cx="9601200" cy="3643312"/>
          </a:xfrm>
        </p:spPr>
        <p:txBody>
          <a:bodyPr/>
          <a:lstStyle/>
          <a:p>
            <a:pPr marL="0" indent="0" algn="ctr">
              <a:buNone/>
            </a:pPr>
            <a:r>
              <a:rPr lang="en-US" dirty="0">
                <a:latin typeface="Skeena" pitchFamily="2" charset="0"/>
              </a:rPr>
              <a:t>A sophisticated model designed to generate realistic time-series data by combining the strengths of both </a:t>
            </a:r>
            <a:r>
              <a:rPr lang="en-US" b="1" dirty="0">
                <a:latin typeface="Skeena" pitchFamily="2" charset="0"/>
              </a:rPr>
              <a:t>GANs (Generative Adversarial Networks) </a:t>
            </a:r>
            <a:r>
              <a:rPr lang="en-US" dirty="0">
                <a:latin typeface="Skeena" pitchFamily="2" charset="0"/>
              </a:rPr>
              <a:t>and </a:t>
            </a:r>
            <a:r>
              <a:rPr lang="en-US" b="1" dirty="0">
                <a:latin typeface="Skeena" pitchFamily="2" charset="0"/>
              </a:rPr>
              <a:t>RNNs (Recurrent Neural Networks)</a:t>
            </a:r>
            <a:r>
              <a:rPr lang="en-US" dirty="0">
                <a:latin typeface="Skeena" pitchFamily="2" charset="0"/>
              </a:rPr>
              <a:t>.</a:t>
            </a:r>
          </a:p>
          <a:p>
            <a:pPr marL="0" indent="0" algn="ctr">
              <a:buNone/>
            </a:pPr>
            <a:r>
              <a:rPr lang="en-US" dirty="0">
                <a:latin typeface="Skeena" pitchFamily="2" charset="0"/>
              </a:rPr>
              <a:t>The network is trained in a way that </a:t>
            </a:r>
            <a:r>
              <a:rPr lang="en-US" b="1" dirty="0">
                <a:latin typeface="Skeena" pitchFamily="2" charset="0"/>
              </a:rPr>
              <a:t>leverages both supervised and unsupervised learning</a:t>
            </a:r>
            <a:r>
              <a:rPr lang="en-US" dirty="0">
                <a:latin typeface="Skeena" pitchFamily="2" charset="0"/>
              </a:rPr>
              <a:t> to </a:t>
            </a:r>
            <a:r>
              <a:rPr lang="en-US" b="1" dirty="0">
                <a:latin typeface="Skeena" pitchFamily="2" charset="0"/>
              </a:rPr>
              <a:t>capture the temporal dynamics </a:t>
            </a:r>
            <a:r>
              <a:rPr lang="en-US" dirty="0">
                <a:latin typeface="Skeena" pitchFamily="2" charset="0"/>
              </a:rPr>
              <a:t>of the data.</a:t>
            </a:r>
            <a:endParaRPr lang="el-GR" dirty="0"/>
          </a:p>
        </p:txBody>
      </p:sp>
    </p:spTree>
    <p:extLst>
      <p:ext uri="{BB962C8B-B14F-4D97-AF65-F5344CB8AC3E}">
        <p14:creationId xmlns:p14="http://schemas.microsoft.com/office/powerpoint/2010/main" val="594243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6E9BB-9B37-71FD-1027-5039C9FEF533}"/>
              </a:ext>
            </a:extLst>
          </p:cNvPr>
          <p:cNvSpPr>
            <a:spLocks noGrp="1"/>
          </p:cNvSpPr>
          <p:nvPr>
            <p:ph type="title"/>
          </p:nvPr>
        </p:nvSpPr>
        <p:spPr/>
        <p:txBody>
          <a:bodyPr/>
          <a:lstStyle/>
          <a:p>
            <a:pPr algn="ctr"/>
            <a:r>
              <a:rPr lang="en-US" b="1" dirty="0">
                <a:latin typeface="Skeena" pitchFamily="2" charset="0"/>
              </a:rPr>
              <a:t>Timeseries DATA</a:t>
            </a:r>
            <a:endParaRPr lang="el-GR" b="1" dirty="0"/>
          </a:p>
        </p:txBody>
      </p:sp>
      <p:sp>
        <p:nvSpPr>
          <p:cNvPr id="3" name="Content Placeholder 2">
            <a:extLst>
              <a:ext uri="{FF2B5EF4-FFF2-40B4-BE49-F238E27FC236}">
                <a16:creationId xmlns:a16="http://schemas.microsoft.com/office/drawing/2014/main" id="{5E2BB34B-F240-C0EA-ECFE-06A3EAD32D43}"/>
              </a:ext>
            </a:extLst>
          </p:cNvPr>
          <p:cNvSpPr>
            <a:spLocks noGrp="1"/>
          </p:cNvSpPr>
          <p:nvPr>
            <p:ph idx="1"/>
          </p:nvPr>
        </p:nvSpPr>
        <p:spPr>
          <a:xfrm>
            <a:off x="1295400" y="2262188"/>
            <a:ext cx="10051832" cy="3643312"/>
          </a:xfrm>
        </p:spPr>
        <p:txBody>
          <a:bodyPr>
            <a:normAutofit/>
          </a:bodyPr>
          <a:lstStyle/>
          <a:p>
            <a:r>
              <a:rPr lang="en-GB" dirty="0">
                <a:latin typeface="Skeena" pitchFamily="2" charset="0"/>
              </a:rPr>
              <a:t>Time-series or sequential data can be defined </a:t>
            </a:r>
            <a:r>
              <a:rPr lang="en-GB" b="1" dirty="0">
                <a:latin typeface="Skeena" pitchFamily="2" charset="0"/>
              </a:rPr>
              <a:t>as any data that has time dependency</a:t>
            </a:r>
            <a:r>
              <a:rPr lang="en-GB" dirty="0">
                <a:latin typeface="Skeena" pitchFamily="2" charset="0"/>
              </a:rPr>
              <a:t>.</a:t>
            </a:r>
          </a:p>
          <a:p>
            <a:r>
              <a:rPr lang="en-GB" dirty="0">
                <a:latin typeface="Skeena" pitchFamily="2" charset="0"/>
              </a:rPr>
              <a:t>To </a:t>
            </a:r>
            <a:r>
              <a:rPr lang="en-GB" b="1" dirty="0">
                <a:latin typeface="Skeena" pitchFamily="2" charset="0"/>
              </a:rPr>
              <a:t>model</a:t>
            </a:r>
            <a:r>
              <a:rPr lang="en-GB" dirty="0">
                <a:latin typeface="Skeena" pitchFamily="2" charset="0"/>
              </a:rPr>
              <a:t> successfully time-series data means that a model must, </a:t>
            </a:r>
            <a:r>
              <a:rPr lang="en-GB" b="1" dirty="0">
                <a:latin typeface="Skeena" pitchFamily="2" charset="0"/>
              </a:rPr>
              <a:t>not only capture the datasets features distributions </a:t>
            </a:r>
            <a:r>
              <a:rPr lang="en-GB" dirty="0">
                <a:latin typeface="Skeena" pitchFamily="2" charset="0"/>
              </a:rPr>
              <a:t>within each time-point but also, it should be able </a:t>
            </a:r>
            <a:r>
              <a:rPr lang="en-GB" b="1" dirty="0">
                <a:latin typeface="Skeena" pitchFamily="2" charset="0"/>
              </a:rPr>
              <a:t>to capture the complex dynamics of those features across time</a:t>
            </a:r>
            <a:r>
              <a:rPr lang="en-GB" dirty="0">
                <a:latin typeface="Skeena" pitchFamily="2" charset="0"/>
              </a:rPr>
              <a:t>. </a:t>
            </a:r>
          </a:p>
          <a:p>
            <a:r>
              <a:rPr lang="en-GB" dirty="0">
                <a:latin typeface="Skeena" pitchFamily="2" charset="0"/>
              </a:rPr>
              <a:t>To </a:t>
            </a:r>
            <a:r>
              <a:rPr lang="en-GB" b="1" dirty="0">
                <a:latin typeface="Skeena" pitchFamily="2" charset="0"/>
              </a:rPr>
              <a:t>generate</a:t>
            </a:r>
            <a:r>
              <a:rPr lang="en-GB" dirty="0">
                <a:latin typeface="Skeena" pitchFamily="2" charset="0"/>
              </a:rPr>
              <a:t> tabular data is far simpler than generating datasets that should </a:t>
            </a:r>
            <a:r>
              <a:rPr lang="en-GB" b="1" dirty="0">
                <a:latin typeface="Skeena" pitchFamily="2" charset="0"/>
              </a:rPr>
              <a:t>preserve temporal dynamics</a:t>
            </a:r>
            <a:r>
              <a:rPr lang="en-GB" dirty="0">
                <a:latin typeface="Skeena" pitchFamily="2" charset="0"/>
              </a:rPr>
              <a:t>. </a:t>
            </a:r>
            <a:endParaRPr lang="en-US" dirty="0">
              <a:latin typeface="Skeena" pitchFamily="2" charset="0"/>
            </a:endParaRPr>
          </a:p>
          <a:p>
            <a:endParaRPr lang="en-GB" sz="1600" dirty="0">
              <a:latin typeface="Skeena" pitchFamily="2" charset="0"/>
            </a:endParaRPr>
          </a:p>
          <a:p>
            <a:pPr marL="0" indent="0">
              <a:buNone/>
            </a:pPr>
            <a:endParaRPr lang="en-GB" sz="1600" dirty="0">
              <a:highlight>
                <a:srgbClr val="FFFF00"/>
              </a:highlight>
              <a:latin typeface=""/>
            </a:endParaRPr>
          </a:p>
        </p:txBody>
      </p:sp>
      <p:sp>
        <p:nvSpPr>
          <p:cNvPr id="4" name="Slide Number Placeholder 3">
            <a:extLst>
              <a:ext uri="{FF2B5EF4-FFF2-40B4-BE49-F238E27FC236}">
                <a16:creationId xmlns:a16="http://schemas.microsoft.com/office/drawing/2014/main" id="{2BEB12D4-2495-1574-5E9B-06E6111E0D67}"/>
              </a:ext>
            </a:extLst>
          </p:cNvPr>
          <p:cNvSpPr>
            <a:spLocks noGrp="1"/>
          </p:cNvSpPr>
          <p:nvPr>
            <p:ph type="sldNum" sz="quarter" idx="12"/>
          </p:nvPr>
        </p:nvSpPr>
        <p:spPr/>
        <p:txBody>
          <a:bodyPr/>
          <a:lstStyle/>
          <a:p>
            <a:fld id="{1B8B3671-A306-4A69-8480-FA9BE839245D}" type="slidenum">
              <a:rPr lang="en-US" smtClean="0"/>
              <a:t>15</a:t>
            </a:fld>
            <a:endParaRPr lang="en-US"/>
          </a:p>
        </p:txBody>
      </p:sp>
    </p:spTree>
    <p:extLst>
      <p:ext uri="{BB962C8B-B14F-4D97-AF65-F5344CB8AC3E}">
        <p14:creationId xmlns:p14="http://schemas.microsoft.com/office/powerpoint/2010/main" val="3601461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1701-6FC4-A4AD-6401-10E827A4AE7C}"/>
              </a:ext>
            </a:extLst>
          </p:cNvPr>
          <p:cNvSpPr>
            <a:spLocks noGrp="1"/>
          </p:cNvSpPr>
          <p:nvPr>
            <p:ph type="title"/>
          </p:nvPr>
        </p:nvSpPr>
        <p:spPr/>
        <p:txBody>
          <a:bodyPr/>
          <a:lstStyle/>
          <a:p>
            <a:pPr algn="ctr"/>
            <a:r>
              <a:rPr lang="en-US" b="1" dirty="0">
                <a:latin typeface="Skeena" pitchFamily="2" charset="0"/>
              </a:rPr>
              <a:t>embedder</a:t>
            </a:r>
            <a:endParaRPr lang="el-GR" b="1" dirty="0"/>
          </a:p>
        </p:txBody>
      </p:sp>
      <p:sp>
        <p:nvSpPr>
          <p:cNvPr id="3" name="Content Placeholder 2">
            <a:extLst>
              <a:ext uri="{FF2B5EF4-FFF2-40B4-BE49-F238E27FC236}">
                <a16:creationId xmlns:a16="http://schemas.microsoft.com/office/drawing/2014/main" id="{53B4EFFA-FF33-9DAF-57F3-14A02FBCE379}"/>
              </a:ext>
            </a:extLst>
          </p:cNvPr>
          <p:cNvSpPr>
            <a:spLocks noGrp="1"/>
          </p:cNvSpPr>
          <p:nvPr>
            <p:ph idx="1"/>
          </p:nvPr>
        </p:nvSpPr>
        <p:spPr/>
        <p:txBody>
          <a:bodyPr/>
          <a:lstStyle/>
          <a:p>
            <a:pPr marL="0" indent="0">
              <a:buNone/>
            </a:pPr>
            <a:r>
              <a:rPr lang="en-US" b="1" dirty="0">
                <a:latin typeface="Skeena" pitchFamily="2" charset="0"/>
              </a:rPr>
              <a:t>Purpose</a:t>
            </a:r>
            <a:r>
              <a:rPr lang="en-US" dirty="0">
                <a:latin typeface="Skeena" pitchFamily="2" charset="0"/>
              </a:rPr>
              <a:t>: The Embedder maps the raw time-series data into a latent space. This step helps in capturing the temporal dependencies in a lower-dimensional space.</a:t>
            </a:r>
          </a:p>
          <a:p>
            <a:pPr marL="0" indent="0">
              <a:buNone/>
            </a:pPr>
            <a:r>
              <a:rPr lang="en-US" b="1" dirty="0">
                <a:latin typeface="Skeena" pitchFamily="2" charset="0"/>
              </a:rPr>
              <a:t>Architecture</a:t>
            </a:r>
            <a:r>
              <a:rPr lang="en-US" dirty="0">
                <a:latin typeface="Skeena" pitchFamily="2" charset="0"/>
              </a:rPr>
              <a:t>: Typically, an RNN or LSTM network.</a:t>
            </a:r>
          </a:p>
          <a:p>
            <a:pPr marL="0" indent="0">
              <a:buNone/>
            </a:pPr>
            <a:r>
              <a:rPr lang="en-US" b="1" dirty="0">
                <a:latin typeface="Skeena" pitchFamily="2" charset="0"/>
              </a:rPr>
              <a:t>Process</a:t>
            </a:r>
            <a:r>
              <a:rPr lang="en-US" dirty="0">
                <a:latin typeface="Skeena" pitchFamily="2" charset="0"/>
              </a:rPr>
              <a:t>: Given an input time-series X, the Embedder produces a latent representation H.</a:t>
            </a:r>
          </a:p>
          <a:p>
            <a:pPr marL="0" indent="0" algn="ctr">
              <a:buNone/>
            </a:pPr>
            <a:r>
              <a:rPr lang="en-US" sz="2000" b="1" dirty="0">
                <a:latin typeface="Skeena" pitchFamily="2" charset="0"/>
              </a:rPr>
              <a:t>H = E(X)</a:t>
            </a:r>
            <a:endParaRPr lang="el-GR" sz="2000" b="1" dirty="0"/>
          </a:p>
        </p:txBody>
      </p:sp>
    </p:spTree>
    <p:extLst>
      <p:ext uri="{BB962C8B-B14F-4D97-AF65-F5344CB8AC3E}">
        <p14:creationId xmlns:p14="http://schemas.microsoft.com/office/powerpoint/2010/main" val="71678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36C5-0112-EF81-E1DD-B10E3E701C60}"/>
              </a:ext>
            </a:extLst>
          </p:cNvPr>
          <p:cNvSpPr>
            <a:spLocks noGrp="1"/>
          </p:cNvSpPr>
          <p:nvPr>
            <p:ph type="title"/>
          </p:nvPr>
        </p:nvSpPr>
        <p:spPr/>
        <p:txBody>
          <a:bodyPr/>
          <a:lstStyle/>
          <a:p>
            <a:pPr algn="ctr"/>
            <a:r>
              <a:rPr lang="en-US" b="1" dirty="0">
                <a:latin typeface="Skeena" pitchFamily="2" charset="0"/>
              </a:rPr>
              <a:t>RECOVERY</a:t>
            </a:r>
            <a:endParaRPr lang="el-GR" b="1" dirty="0"/>
          </a:p>
        </p:txBody>
      </p:sp>
      <p:sp>
        <p:nvSpPr>
          <p:cNvPr id="3" name="Content Placeholder 2">
            <a:extLst>
              <a:ext uri="{FF2B5EF4-FFF2-40B4-BE49-F238E27FC236}">
                <a16:creationId xmlns:a16="http://schemas.microsoft.com/office/drawing/2014/main" id="{F38406BD-5BAC-5D72-E8E0-5588D78224E5}"/>
              </a:ext>
            </a:extLst>
          </p:cNvPr>
          <p:cNvSpPr>
            <a:spLocks noGrp="1"/>
          </p:cNvSpPr>
          <p:nvPr>
            <p:ph idx="1"/>
          </p:nvPr>
        </p:nvSpPr>
        <p:spPr>
          <a:xfrm>
            <a:off x="818564" y="2284628"/>
            <a:ext cx="10243991" cy="3643312"/>
          </a:xfrm>
        </p:spPr>
        <p:txBody>
          <a:bodyPr/>
          <a:lstStyle/>
          <a:p>
            <a:pPr marL="0" indent="0">
              <a:buNone/>
            </a:pPr>
            <a:r>
              <a:rPr lang="en-US" b="1" dirty="0">
                <a:latin typeface="Skeena" pitchFamily="2" charset="0"/>
              </a:rPr>
              <a:t>Purpose</a:t>
            </a:r>
            <a:r>
              <a:rPr lang="en-US" dirty="0">
                <a:latin typeface="Skeena" pitchFamily="2" charset="0"/>
              </a:rPr>
              <a:t>: The Recovery network maps the latent representation back to the original time-series data space. This ensures that the latent representation contains sufficient information to reconstruct the original data.</a:t>
            </a:r>
          </a:p>
          <a:p>
            <a:pPr marL="0" indent="0">
              <a:buNone/>
            </a:pPr>
            <a:r>
              <a:rPr lang="en-US" b="1" dirty="0">
                <a:latin typeface="Skeena" pitchFamily="2" charset="0"/>
              </a:rPr>
              <a:t>Architecture</a:t>
            </a:r>
            <a:r>
              <a:rPr lang="en-US" dirty="0">
                <a:latin typeface="Skeena" pitchFamily="2" charset="0"/>
              </a:rPr>
              <a:t>: Often an RNN or LSTM network, mirroring the structure of the Embedder.</a:t>
            </a:r>
          </a:p>
          <a:p>
            <a:pPr marL="0" indent="0">
              <a:buNone/>
            </a:pPr>
            <a:r>
              <a:rPr lang="en-US" b="1" dirty="0">
                <a:latin typeface="Skeena" pitchFamily="2" charset="0"/>
              </a:rPr>
              <a:t>Process</a:t>
            </a:r>
            <a:r>
              <a:rPr lang="en-US" dirty="0">
                <a:latin typeface="Skeena" pitchFamily="2" charset="0"/>
              </a:rPr>
              <a:t>: Given the latent representation H, the Recovery network outputs the reconstructed time-series X’.</a:t>
            </a:r>
            <a:endParaRPr lang="en-US" b="1" dirty="0">
              <a:latin typeface="Skeena" pitchFamily="2" charset="0"/>
            </a:endParaRPr>
          </a:p>
          <a:p>
            <a:pPr marL="0" indent="0" algn="ctr">
              <a:buNone/>
            </a:pPr>
            <a:r>
              <a:rPr lang="en-US" sz="2000" b="1" dirty="0">
                <a:latin typeface="Skeena" pitchFamily="2" charset="0"/>
              </a:rPr>
              <a:t>X’ = R(H)</a:t>
            </a:r>
            <a:endParaRPr lang="el-GR" sz="2000" b="1" dirty="0"/>
          </a:p>
        </p:txBody>
      </p:sp>
    </p:spTree>
    <p:extLst>
      <p:ext uri="{BB962C8B-B14F-4D97-AF65-F5344CB8AC3E}">
        <p14:creationId xmlns:p14="http://schemas.microsoft.com/office/powerpoint/2010/main" val="3644474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FEAD5-6EBC-5D35-A361-F62EBC663934}"/>
              </a:ext>
            </a:extLst>
          </p:cNvPr>
          <p:cNvSpPr>
            <a:spLocks noGrp="1"/>
          </p:cNvSpPr>
          <p:nvPr>
            <p:ph type="title"/>
          </p:nvPr>
        </p:nvSpPr>
        <p:spPr/>
        <p:txBody>
          <a:bodyPr/>
          <a:lstStyle/>
          <a:p>
            <a:pPr algn="ctr"/>
            <a:r>
              <a:rPr lang="en-US" b="1" dirty="0">
                <a:latin typeface="Skeena" pitchFamily="2" charset="0"/>
              </a:rPr>
              <a:t>GENERATOR</a:t>
            </a:r>
            <a:endParaRPr lang="el-GR" b="1" dirty="0"/>
          </a:p>
        </p:txBody>
      </p:sp>
      <p:sp>
        <p:nvSpPr>
          <p:cNvPr id="3" name="Content Placeholder 2">
            <a:extLst>
              <a:ext uri="{FF2B5EF4-FFF2-40B4-BE49-F238E27FC236}">
                <a16:creationId xmlns:a16="http://schemas.microsoft.com/office/drawing/2014/main" id="{F7BFF575-4BE2-F0F3-FB01-795A31793E93}"/>
              </a:ext>
            </a:extLst>
          </p:cNvPr>
          <p:cNvSpPr>
            <a:spLocks noGrp="1"/>
          </p:cNvSpPr>
          <p:nvPr>
            <p:ph idx="1"/>
          </p:nvPr>
        </p:nvSpPr>
        <p:spPr/>
        <p:txBody>
          <a:bodyPr/>
          <a:lstStyle/>
          <a:p>
            <a:pPr marL="0" indent="0">
              <a:buNone/>
            </a:pPr>
            <a:r>
              <a:rPr lang="en-US" b="1" dirty="0">
                <a:latin typeface="Skeena" pitchFamily="2" charset="0"/>
              </a:rPr>
              <a:t>Purpose</a:t>
            </a:r>
            <a:r>
              <a:rPr lang="en-US" dirty="0">
                <a:latin typeface="Skeena" pitchFamily="2" charset="0"/>
              </a:rPr>
              <a:t>: The Generator produces synthetic latent representations from random noise. These latent representations should ideally mimic the distribution of the real latent representations produced by the Embedder.</a:t>
            </a:r>
          </a:p>
          <a:p>
            <a:pPr marL="0" indent="0">
              <a:buNone/>
            </a:pPr>
            <a:r>
              <a:rPr lang="en-US" b="1" dirty="0">
                <a:latin typeface="Skeena" pitchFamily="2" charset="0"/>
              </a:rPr>
              <a:t>Architecture</a:t>
            </a:r>
            <a:r>
              <a:rPr lang="en-US" dirty="0">
                <a:latin typeface="Skeena" pitchFamily="2" charset="0"/>
              </a:rPr>
              <a:t>: An RNN or LSTM network that takes random noise as input and outputs synthetic latent representations </a:t>
            </a:r>
            <a:r>
              <a:rPr lang="en-US" dirty="0" err="1">
                <a:latin typeface="Skeena" pitchFamily="2" charset="0"/>
              </a:rPr>
              <a:t>H</a:t>
            </a:r>
            <a:r>
              <a:rPr lang="en-US" sz="1100" dirty="0" err="1">
                <a:latin typeface="Skeena" pitchFamily="2" charset="0"/>
              </a:rPr>
              <a:t>fake</a:t>
            </a:r>
            <a:r>
              <a:rPr lang="en-US" dirty="0">
                <a:latin typeface="Skeena" pitchFamily="2" charset="0"/>
              </a:rPr>
              <a:t>​.</a:t>
            </a:r>
          </a:p>
          <a:p>
            <a:pPr marL="0" indent="0" algn="ctr">
              <a:buNone/>
            </a:pPr>
            <a:r>
              <a:rPr lang="en-US" sz="2000" b="1" dirty="0" err="1">
                <a:latin typeface="Skeena" pitchFamily="2" charset="0"/>
              </a:rPr>
              <a:t>H</a:t>
            </a:r>
            <a:r>
              <a:rPr lang="en-US" sz="1100" b="1" dirty="0" err="1">
                <a:latin typeface="Skeena" pitchFamily="2" charset="0"/>
              </a:rPr>
              <a:t>fake</a:t>
            </a:r>
            <a:r>
              <a:rPr lang="en-US" sz="1100" b="1" dirty="0">
                <a:latin typeface="Skeena" pitchFamily="2" charset="0"/>
              </a:rPr>
              <a:t> </a:t>
            </a:r>
            <a:r>
              <a:rPr lang="en-US" sz="2000" b="1" dirty="0">
                <a:latin typeface="Skeena" pitchFamily="2" charset="0"/>
              </a:rPr>
              <a:t>= G(Z)</a:t>
            </a:r>
            <a:endParaRPr lang="el-GR" sz="2000" b="1" dirty="0"/>
          </a:p>
        </p:txBody>
      </p:sp>
    </p:spTree>
    <p:extLst>
      <p:ext uri="{BB962C8B-B14F-4D97-AF65-F5344CB8AC3E}">
        <p14:creationId xmlns:p14="http://schemas.microsoft.com/office/powerpoint/2010/main" val="3612081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525B6-9283-0AD0-DED4-F7B9A374861B}"/>
              </a:ext>
            </a:extLst>
          </p:cNvPr>
          <p:cNvSpPr>
            <a:spLocks noGrp="1"/>
          </p:cNvSpPr>
          <p:nvPr>
            <p:ph type="title"/>
          </p:nvPr>
        </p:nvSpPr>
        <p:spPr/>
        <p:txBody>
          <a:bodyPr/>
          <a:lstStyle/>
          <a:p>
            <a:pPr algn="ctr"/>
            <a:r>
              <a:rPr lang="en-US" b="1" dirty="0">
                <a:latin typeface="Skeena" pitchFamily="2" charset="0"/>
              </a:rPr>
              <a:t>DISCRIMINATOR</a:t>
            </a:r>
            <a:endParaRPr lang="el-GR" b="1" dirty="0"/>
          </a:p>
        </p:txBody>
      </p:sp>
      <p:sp>
        <p:nvSpPr>
          <p:cNvPr id="3" name="Content Placeholder 2">
            <a:extLst>
              <a:ext uri="{FF2B5EF4-FFF2-40B4-BE49-F238E27FC236}">
                <a16:creationId xmlns:a16="http://schemas.microsoft.com/office/drawing/2014/main" id="{E3FDBB6D-5ECE-4BB3-4C6D-CACB3A1091BD}"/>
              </a:ext>
            </a:extLst>
          </p:cNvPr>
          <p:cNvSpPr>
            <a:spLocks noGrp="1"/>
          </p:cNvSpPr>
          <p:nvPr>
            <p:ph idx="1"/>
          </p:nvPr>
        </p:nvSpPr>
        <p:spPr/>
        <p:txBody>
          <a:bodyPr/>
          <a:lstStyle/>
          <a:p>
            <a:pPr marL="0" indent="0">
              <a:buNone/>
            </a:pPr>
            <a:r>
              <a:rPr lang="en-US" b="1" dirty="0">
                <a:latin typeface="Skeena" pitchFamily="2" charset="0"/>
              </a:rPr>
              <a:t>Purpose</a:t>
            </a:r>
            <a:r>
              <a:rPr lang="en-US" dirty="0">
                <a:latin typeface="Skeena" pitchFamily="2" charset="0"/>
              </a:rPr>
              <a:t>: The Discriminator differentiates between real latent representations and synthetic ones. It ensures that the Generator produces realistic latent representations.</a:t>
            </a:r>
          </a:p>
          <a:p>
            <a:pPr marL="0" indent="0">
              <a:buNone/>
            </a:pPr>
            <a:r>
              <a:rPr lang="en-US" b="1" dirty="0">
                <a:latin typeface="Skeena" pitchFamily="2" charset="0"/>
              </a:rPr>
              <a:t>Architecture</a:t>
            </a:r>
            <a:r>
              <a:rPr lang="en-US" dirty="0">
                <a:latin typeface="Skeena" pitchFamily="2" charset="0"/>
              </a:rPr>
              <a:t>: A neural network (often an RNN) that takes latent representations as input and outputs a probability score indicating whether the input is real or fake.</a:t>
            </a:r>
          </a:p>
          <a:p>
            <a:pPr marL="0" indent="0">
              <a:buNone/>
            </a:pPr>
            <a:r>
              <a:rPr lang="en-US" b="1" dirty="0">
                <a:latin typeface="Skeena" pitchFamily="2" charset="0"/>
              </a:rPr>
              <a:t>Process</a:t>
            </a:r>
            <a:r>
              <a:rPr lang="en-US" dirty="0">
                <a:latin typeface="Skeena" pitchFamily="2" charset="0"/>
              </a:rPr>
              <a:t>: Given a latent representation H (either real or fake), the Discriminator outputs a probability score.</a:t>
            </a:r>
          </a:p>
          <a:p>
            <a:pPr marL="0" indent="0" algn="ctr">
              <a:buNone/>
            </a:pPr>
            <a:r>
              <a:rPr lang="en-US" sz="2000" b="1" dirty="0">
                <a:latin typeface="Skeena" pitchFamily="2" charset="0"/>
              </a:rPr>
              <a:t>Real/Fake Score = D(H)</a:t>
            </a:r>
            <a:endParaRPr lang="el-GR" sz="2000" b="1" dirty="0"/>
          </a:p>
        </p:txBody>
      </p:sp>
    </p:spTree>
    <p:extLst>
      <p:ext uri="{BB962C8B-B14F-4D97-AF65-F5344CB8AC3E}">
        <p14:creationId xmlns:p14="http://schemas.microsoft.com/office/powerpoint/2010/main" val="3867683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E824-21BB-57C8-014E-EC63169121B5}"/>
              </a:ext>
            </a:extLst>
          </p:cNvPr>
          <p:cNvSpPr>
            <a:spLocks noGrp="1"/>
          </p:cNvSpPr>
          <p:nvPr>
            <p:ph type="title"/>
          </p:nvPr>
        </p:nvSpPr>
        <p:spPr>
          <a:xfrm>
            <a:off x="1295399" y="544051"/>
            <a:ext cx="9601200" cy="1309687"/>
          </a:xfrm>
        </p:spPr>
        <p:txBody>
          <a:bodyPr/>
          <a:lstStyle/>
          <a:p>
            <a:pPr algn="ctr"/>
            <a:r>
              <a:rPr lang="en-US" b="1" dirty="0">
                <a:latin typeface="Skeena" pitchFamily="2" charset="0"/>
              </a:rPr>
              <a:t>Authors</a:t>
            </a:r>
            <a:endParaRPr lang="el-GR" b="1" dirty="0"/>
          </a:p>
        </p:txBody>
      </p:sp>
      <p:sp>
        <p:nvSpPr>
          <p:cNvPr id="4" name="Slide Number Placeholder 3">
            <a:extLst>
              <a:ext uri="{FF2B5EF4-FFF2-40B4-BE49-F238E27FC236}">
                <a16:creationId xmlns:a16="http://schemas.microsoft.com/office/drawing/2014/main" id="{4A123D73-EA21-300F-DA9B-79EC9FDC7FCD}"/>
              </a:ext>
            </a:extLst>
          </p:cNvPr>
          <p:cNvSpPr>
            <a:spLocks noGrp="1"/>
          </p:cNvSpPr>
          <p:nvPr>
            <p:ph type="sldNum" sz="quarter" idx="12"/>
          </p:nvPr>
        </p:nvSpPr>
        <p:spPr/>
        <p:txBody>
          <a:bodyPr/>
          <a:lstStyle/>
          <a:p>
            <a:fld id="{1B8B3671-A306-4A69-8480-FA9BE839245D}" type="slidenum">
              <a:rPr lang="en-US" smtClean="0"/>
              <a:t>2</a:t>
            </a:fld>
            <a:endParaRPr lang="en-US"/>
          </a:p>
        </p:txBody>
      </p:sp>
      <p:pic>
        <p:nvPicPr>
          <p:cNvPr id="8" name="Picture 7">
            <a:extLst>
              <a:ext uri="{FF2B5EF4-FFF2-40B4-BE49-F238E27FC236}">
                <a16:creationId xmlns:a16="http://schemas.microsoft.com/office/drawing/2014/main" id="{05FC2519-3054-B3CB-D7AB-DC4A09C70993}"/>
              </a:ext>
            </a:extLst>
          </p:cNvPr>
          <p:cNvPicPr>
            <a:picLocks noChangeAspect="1"/>
          </p:cNvPicPr>
          <p:nvPr/>
        </p:nvPicPr>
        <p:blipFill rotWithShape="1">
          <a:blip r:embed="rId3">
            <a:extLst>
              <a:ext uri="{28A0092B-C50C-407E-A947-70E740481C1C}">
                <a14:useLocalDpi xmlns:a14="http://schemas.microsoft.com/office/drawing/2010/main" val="0"/>
              </a:ext>
            </a:extLst>
          </a:blip>
          <a:srcRect r="15411"/>
          <a:stretch/>
        </p:blipFill>
        <p:spPr>
          <a:xfrm>
            <a:off x="1403791" y="2371469"/>
            <a:ext cx="1913201" cy="2286000"/>
          </a:xfrm>
          <a:prstGeom prst="rect">
            <a:avLst/>
          </a:prstGeom>
        </p:spPr>
      </p:pic>
      <p:pic>
        <p:nvPicPr>
          <p:cNvPr id="10" name="Picture 9">
            <a:extLst>
              <a:ext uri="{FF2B5EF4-FFF2-40B4-BE49-F238E27FC236}">
                <a16:creationId xmlns:a16="http://schemas.microsoft.com/office/drawing/2014/main" id="{27F6FDEE-60B2-8284-D61A-26A629A18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413" y="2353856"/>
            <a:ext cx="2024017" cy="2350853"/>
          </a:xfrm>
          <a:prstGeom prst="rect">
            <a:avLst/>
          </a:prstGeom>
        </p:spPr>
      </p:pic>
      <p:pic>
        <p:nvPicPr>
          <p:cNvPr id="12" name="Picture 11">
            <a:extLst>
              <a:ext uri="{FF2B5EF4-FFF2-40B4-BE49-F238E27FC236}">
                <a16:creationId xmlns:a16="http://schemas.microsoft.com/office/drawing/2014/main" id="{13590423-23B8-E225-0109-A0C8E9B8ACD4}"/>
              </a:ext>
            </a:extLst>
          </p:cNvPr>
          <p:cNvPicPr>
            <a:picLocks noChangeAspect="1"/>
          </p:cNvPicPr>
          <p:nvPr/>
        </p:nvPicPr>
        <p:blipFill rotWithShape="1">
          <a:blip r:embed="rId5">
            <a:extLst>
              <a:ext uri="{28A0092B-C50C-407E-A947-70E740481C1C}">
                <a14:useLocalDpi xmlns:a14="http://schemas.microsoft.com/office/drawing/2010/main" val="0"/>
              </a:ext>
            </a:extLst>
          </a:blip>
          <a:srcRect l="11106" r="11902"/>
          <a:stretch/>
        </p:blipFill>
        <p:spPr>
          <a:xfrm>
            <a:off x="8785474" y="2371469"/>
            <a:ext cx="1854907" cy="2409242"/>
          </a:xfrm>
          <a:prstGeom prst="rect">
            <a:avLst/>
          </a:prstGeom>
        </p:spPr>
      </p:pic>
      <p:pic>
        <p:nvPicPr>
          <p:cNvPr id="14" name="Picture 13">
            <a:extLst>
              <a:ext uri="{FF2B5EF4-FFF2-40B4-BE49-F238E27FC236}">
                <a16:creationId xmlns:a16="http://schemas.microsoft.com/office/drawing/2014/main" id="{9636F6D7-7773-E4F9-9ACA-ABD52E147435}"/>
              </a:ext>
            </a:extLst>
          </p:cNvPr>
          <p:cNvPicPr>
            <a:picLocks noChangeAspect="1"/>
          </p:cNvPicPr>
          <p:nvPr/>
        </p:nvPicPr>
        <p:blipFill rotWithShape="1">
          <a:blip r:embed="rId6">
            <a:extLst>
              <a:ext uri="{28A0092B-C50C-407E-A947-70E740481C1C}">
                <a14:useLocalDpi xmlns:a14="http://schemas.microsoft.com/office/drawing/2010/main" val="0"/>
              </a:ext>
            </a:extLst>
          </a:blip>
          <a:srcRect l="6749" r="8892"/>
          <a:stretch/>
        </p:blipFill>
        <p:spPr>
          <a:xfrm>
            <a:off x="6405310" y="2359924"/>
            <a:ext cx="1979090" cy="2346036"/>
          </a:xfrm>
          <a:prstGeom prst="rect">
            <a:avLst/>
          </a:prstGeom>
        </p:spPr>
      </p:pic>
      <p:sp>
        <p:nvSpPr>
          <p:cNvPr id="16" name="TextBox 15">
            <a:extLst>
              <a:ext uri="{FF2B5EF4-FFF2-40B4-BE49-F238E27FC236}">
                <a16:creationId xmlns:a16="http://schemas.microsoft.com/office/drawing/2014/main" id="{FD9DECD5-87F5-1BA5-D755-E9AD0A442388}"/>
              </a:ext>
            </a:extLst>
          </p:cNvPr>
          <p:cNvSpPr txBox="1"/>
          <p:nvPr/>
        </p:nvSpPr>
        <p:spPr>
          <a:xfrm>
            <a:off x="1352435" y="4868919"/>
            <a:ext cx="1964557" cy="276999"/>
          </a:xfrm>
          <a:prstGeom prst="rect">
            <a:avLst/>
          </a:prstGeom>
          <a:noFill/>
        </p:spPr>
        <p:txBody>
          <a:bodyPr wrap="square" rtlCol="0">
            <a:spAutoFit/>
          </a:bodyPr>
          <a:lstStyle/>
          <a:p>
            <a:pPr algn="ctr"/>
            <a:r>
              <a:rPr lang="en-US" sz="1200" b="1" i="1" dirty="0"/>
              <a:t>Stamatis </a:t>
            </a:r>
            <a:r>
              <a:rPr lang="en-US" sz="1200" b="1" i="1" dirty="0" err="1"/>
              <a:t>Lykos</a:t>
            </a:r>
            <a:endParaRPr lang="en-US" sz="1200" b="1" i="1" dirty="0"/>
          </a:p>
        </p:txBody>
      </p:sp>
      <p:sp>
        <p:nvSpPr>
          <p:cNvPr id="17" name="TextBox 16">
            <a:extLst>
              <a:ext uri="{FF2B5EF4-FFF2-40B4-BE49-F238E27FC236}">
                <a16:creationId xmlns:a16="http://schemas.microsoft.com/office/drawing/2014/main" id="{70848C49-5253-9C8D-4065-7EE4983AFFBA}"/>
              </a:ext>
            </a:extLst>
          </p:cNvPr>
          <p:cNvSpPr txBox="1"/>
          <p:nvPr/>
        </p:nvSpPr>
        <p:spPr>
          <a:xfrm>
            <a:off x="3827413" y="4862423"/>
            <a:ext cx="2024017" cy="276999"/>
          </a:xfrm>
          <a:prstGeom prst="rect">
            <a:avLst/>
          </a:prstGeom>
          <a:noFill/>
        </p:spPr>
        <p:txBody>
          <a:bodyPr wrap="square" rtlCol="0">
            <a:spAutoFit/>
          </a:bodyPr>
          <a:lstStyle/>
          <a:p>
            <a:pPr algn="ctr"/>
            <a:r>
              <a:rPr lang="en-US" sz="1200" b="1" i="1" dirty="0" err="1"/>
              <a:t>Alkiviadis</a:t>
            </a:r>
            <a:r>
              <a:rPr lang="en-US" sz="1200" b="1" i="1" dirty="0"/>
              <a:t> </a:t>
            </a:r>
            <a:r>
              <a:rPr lang="en-US" sz="1200" b="1" i="1" dirty="0" err="1"/>
              <a:t>Kariotis</a:t>
            </a:r>
            <a:r>
              <a:rPr lang="en-US" sz="1200" b="1" i="1" dirty="0"/>
              <a:t> </a:t>
            </a:r>
          </a:p>
        </p:txBody>
      </p:sp>
      <p:sp>
        <p:nvSpPr>
          <p:cNvPr id="18" name="TextBox 17">
            <a:extLst>
              <a:ext uri="{FF2B5EF4-FFF2-40B4-BE49-F238E27FC236}">
                <a16:creationId xmlns:a16="http://schemas.microsoft.com/office/drawing/2014/main" id="{11B1537D-960C-7E69-8DB4-56ED0B16DCBF}"/>
              </a:ext>
            </a:extLst>
          </p:cNvPr>
          <p:cNvSpPr txBox="1"/>
          <p:nvPr/>
        </p:nvSpPr>
        <p:spPr>
          <a:xfrm>
            <a:off x="6405310" y="4862423"/>
            <a:ext cx="1979090" cy="276999"/>
          </a:xfrm>
          <a:prstGeom prst="rect">
            <a:avLst/>
          </a:prstGeom>
          <a:noFill/>
        </p:spPr>
        <p:txBody>
          <a:bodyPr wrap="square" rtlCol="0">
            <a:spAutoFit/>
          </a:bodyPr>
          <a:lstStyle/>
          <a:p>
            <a:pPr algn="ctr"/>
            <a:r>
              <a:rPr lang="en-US" sz="1200" b="1" i="1" dirty="0"/>
              <a:t>Konstantinos </a:t>
            </a:r>
            <a:r>
              <a:rPr lang="en-US" sz="1200" b="1" i="1" dirty="0" err="1"/>
              <a:t>Kogias</a:t>
            </a:r>
            <a:r>
              <a:rPr lang="en-US" sz="1200" b="1" i="1" dirty="0"/>
              <a:t> </a:t>
            </a:r>
          </a:p>
        </p:txBody>
      </p:sp>
      <p:sp>
        <p:nvSpPr>
          <p:cNvPr id="19" name="TextBox 18">
            <a:extLst>
              <a:ext uri="{FF2B5EF4-FFF2-40B4-BE49-F238E27FC236}">
                <a16:creationId xmlns:a16="http://schemas.microsoft.com/office/drawing/2014/main" id="{6A05EB7A-82FC-6465-90D5-DBAC70F74629}"/>
              </a:ext>
            </a:extLst>
          </p:cNvPr>
          <p:cNvSpPr txBox="1"/>
          <p:nvPr/>
        </p:nvSpPr>
        <p:spPr>
          <a:xfrm>
            <a:off x="8824097" y="4865671"/>
            <a:ext cx="1663819" cy="276999"/>
          </a:xfrm>
          <a:prstGeom prst="rect">
            <a:avLst/>
          </a:prstGeom>
          <a:noFill/>
        </p:spPr>
        <p:txBody>
          <a:bodyPr wrap="square" rtlCol="0">
            <a:spAutoFit/>
          </a:bodyPr>
          <a:lstStyle/>
          <a:p>
            <a:pPr algn="ctr"/>
            <a:r>
              <a:rPr lang="en-US" sz="1200" b="1" i="1" dirty="0" err="1"/>
              <a:t>Evangelos</a:t>
            </a:r>
            <a:r>
              <a:rPr lang="en-US" sz="1200" b="1" i="1" dirty="0"/>
              <a:t> </a:t>
            </a:r>
            <a:r>
              <a:rPr lang="en-US" sz="1200" b="1" i="1" dirty="0" err="1"/>
              <a:t>Tsilikas</a:t>
            </a:r>
            <a:r>
              <a:rPr lang="en-US" sz="1200" b="1" i="1" dirty="0"/>
              <a:t> </a:t>
            </a:r>
          </a:p>
        </p:txBody>
      </p:sp>
    </p:spTree>
    <p:extLst>
      <p:ext uri="{BB962C8B-B14F-4D97-AF65-F5344CB8AC3E}">
        <p14:creationId xmlns:p14="http://schemas.microsoft.com/office/powerpoint/2010/main" val="1665107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4320-1D74-40A5-68E3-0827BC456DF8}"/>
              </a:ext>
            </a:extLst>
          </p:cNvPr>
          <p:cNvSpPr>
            <a:spLocks noGrp="1"/>
          </p:cNvSpPr>
          <p:nvPr>
            <p:ph type="title"/>
          </p:nvPr>
        </p:nvSpPr>
        <p:spPr/>
        <p:txBody>
          <a:bodyPr/>
          <a:lstStyle/>
          <a:p>
            <a:pPr algn="ctr"/>
            <a:r>
              <a:rPr lang="en-US" b="1" dirty="0">
                <a:latin typeface="Skeena" pitchFamily="2" charset="0"/>
              </a:rPr>
              <a:t>SUPERVISOR</a:t>
            </a:r>
            <a:endParaRPr lang="el-GR" b="1" dirty="0"/>
          </a:p>
        </p:txBody>
      </p:sp>
      <p:sp>
        <p:nvSpPr>
          <p:cNvPr id="3" name="Content Placeholder 2">
            <a:extLst>
              <a:ext uri="{FF2B5EF4-FFF2-40B4-BE49-F238E27FC236}">
                <a16:creationId xmlns:a16="http://schemas.microsoft.com/office/drawing/2014/main" id="{CDBF8106-BE41-2BDC-7AF7-67501432CF58}"/>
              </a:ext>
            </a:extLst>
          </p:cNvPr>
          <p:cNvSpPr>
            <a:spLocks noGrp="1"/>
          </p:cNvSpPr>
          <p:nvPr>
            <p:ph idx="1"/>
          </p:nvPr>
        </p:nvSpPr>
        <p:spPr/>
        <p:txBody>
          <a:bodyPr/>
          <a:lstStyle/>
          <a:p>
            <a:pPr marL="0" indent="0">
              <a:buNone/>
            </a:pPr>
            <a:r>
              <a:rPr lang="en-US" b="1" dirty="0">
                <a:latin typeface="Skeena" pitchFamily="2" charset="0"/>
              </a:rPr>
              <a:t>Purpose: </a:t>
            </a:r>
            <a:r>
              <a:rPr lang="en-US" dirty="0">
                <a:latin typeface="Skeena" pitchFamily="2" charset="0"/>
              </a:rPr>
              <a:t>The Supervisor network is introduced to aid the Generator in capturing the temporal dynamics more effectively. It ensures that the synthetic latent representations have similar temporal properties to the real latent representations.</a:t>
            </a:r>
          </a:p>
          <a:p>
            <a:pPr marL="0" indent="0">
              <a:buNone/>
            </a:pPr>
            <a:r>
              <a:rPr lang="en-US" b="1" dirty="0">
                <a:latin typeface="Skeena" pitchFamily="2" charset="0"/>
              </a:rPr>
              <a:t>Architecture</a:t>
            </a:r>
            <a:r>
              <a:rPr lang="en-US" dirty="0">
                <a:latin typeface="Skeena" pitchFamily="2" charset="0"/>
              </a:rPr>
              <a:t>: An RNN or LSTM network.</a:t>
            </a:r>
          </a:p>
          <a:p>
            <a:pPr marL="0" indent="0">
              <a:buNone/>
            </a:pPr>
            <a:r>
              <a:rPr lang="en-US" b="1" dirty="0">
                <a:latin typeface="Skeena" pitchFamily="2" charset="0"/>
              </a:rPr>
              <a:t>Process</a:t>
            </a:r>
            <a:r>
              <a:rPr lang="en-US" dirty="0">
                <a:latin typeface="Skeena" pitchFamily="2" charset="0"/>
              </a:rPr>
              <a:t>: The Supervisor takes the synthetic latent representations </a:t>
            </a:r>
            <a:r>
              <a:rPr lang="en-US" dirty="0" err="1">
                <a:latin typeface="Skeena" pitchFamily="2" charset="0"/>
              </a:rPr>
              <a:t>H</a:t>
            </a:r>
            <a:r>
              <a:rPr lang="en-US" sz="1200" dirty="0" err="1">
                <a:latin typeface="Skeena" pitchFamily="2" charset="0"/>
              </a:rPr>
              <a:t>fake</a:t>
            </a:r>
            <a:r>
              <a:rPr lang="en-US" dirty="0">
                <a:latin typeface="Skeena" pitchFamily="2" charset="0"/>
              </a:rPr>
              <a:t>​ and produces supervised latent representations </a:t>
            </a:r>
            <a:r>
              <a:rPr lang="en-US" dirty="0" err="1">
                <a:latin typeface="Skeena" pitchFamily="2" charset="0"/>
              </a:rPr>
              <a:t>H</a:t>
            </a:r>
            <a:r>
              <a:rPr lang="en-US" sz="1200" dirty="0" err="1">
                <a:latin typeface="Skeena" pitchFamily="2" charset="0"/>
              </a:rPr>
              <a:t>supervised</a:t>
            </a:r>
            <a:r>
              <a:rPr lang="en-US" dirty="0">
                <a:latin typeface="Skeena" pitchFamily="2" charset="0"/>
              </a:rPr>
              <a:t>​.</a:t>
            </a:r>
          </a:p>
          <a:p>
            <a:pPr marL="0" indent="0" algn="ctr">
              <a:buNone/>
            </a:pPr>
            <a:r>
              <a:rPr lang="en-US" sz="2000" b="1" dirty="0" err="1">
                <a:latin typeface="Skeena" pitchFamily="2" charset="0"/>
              </a:rPr>
              <a:t>H</a:t>
            </a:r>
            <a:r>
              <a:rPr lang="en-US" sz="1200" b="1" dirty="0" err="1">
                <a:latin typeface="Skeena" pitchFamily="2" charset="0"/>
              </a:rPr>
              <a:t>supervised</a:t>
            </a:r>
            <a:r>
              <a:rPr lang="en-US" sz="1200" b="1" dirty="0">
                <a:latin typeface="Skeena" pitchFamily="2" charset="0"/>
              </a:rPr>
              <a:t> </a:t>
            </a:r>
            <a:r>
              <a:rPr lang="en-US" sz="2000" b="1" dirty="0">
                <a:latin typeface="Skeena" pitchFamily="2" charset="0"/>
              </a:rPr>
              <a:t>= S(</a:t>
            </a:r>
            <a:r>
              <a:rPr lang="en-US" sz="2000" b="1" dirty="0" err="1">
                <a:latin typeface="Skeena" pitchFamily="2" charset="0"/>
              </a:rPr>
              <a:t>H</a:t>
            </a:r>
            <a:r>
              <a:rPr lang="en-US" sz="1200" b="1" dirty="0" err="1">
                <a:latin typeface="Skeena" pitchFamily="2" charset="0"/>
              </a:rPr>
              <a:t>fake</a:t>
            </a:r>
            <a:r>
              <a:rPr lang="en-US" sz="2000" b="1" dirty="0">
                <a:latin typeface="Skeena" pitchFamily="2" charset="0"/>
              </a:rPr>
              <a:t>)</a:t>
            </a:r>
            <a:endParaRPr lang="el-GR" sz="2000" b="1" dirty="0"/>
          </a:p>
        </p:txBody>
      </p:sp>
    </p:spTree>
    <p:extLst>
      <p:ext uri="{BB962C8B-B14F-4D97-AF65-F5344CB8AC3E}">
        <p14:creationId xmlns:p14="http://schemas.microsoft.com/office/powerpoint/2010/main" val="1167692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9728-0077-2207-57C6-3944BA2AA2D0}"/>
              </a:ext>
            </a:extLst>
          </p:cNvPr>
          <p:cNvSpPr>
            <a:spLocks noGrp="1"/>
          </p:cNvSpPr>
          <p:nvPr>
            <p:ph type="title"/>
          </p:nvPr>
        </p:nvSpPr>
        <p:spPr/>
        <p:txBody>
          <a:bodyPr/>
          <a:lstStyle/>
          <a:p>
            <a:pPr algn="ctr"/>
            <a:r>
              <a:rPr lang="en-US" b="1" dirty="0">
                <a:latin typeface="Skeena" pitchFamily="2" charset="0"/>
              </a:rPr>
              <a:t>Loss functions</a:t>
            </a:r>
            <a:endParaRPr lang="el-GR" b="1" dirty="0"/>
          </a:p>
        </p:txBody>
      </p:sp>
      <p:sp>
        <p:nvSpPr>
          <p:cNvPr id="3" name="Content Placeholder 2">
            <a:extLst>
              <a:ext uri="{FF2B5EF4-FFF2-40B4-BE49-F238E27FC236}">
                <a16:creationId xmlns:a16="http://schemas.microsoft.com/office/drawing/2014/main" id="{E3BF937E-43B7-51D8-5D8B-0EBA47815064}"/>
              </a:ext>
            </a:extLst>
          </p:cNvPr>
          <p:cNvSpPr>
            <a:spLocks noGrp="1"/>
          </p:cNvSpPr>
          <p:nvPr>
            <p:ph idx="1"/>
          </p:nvPr>
        </p:nvSpPr>
        <p:spPr/>
        <p:txBody>
          <a:bodyPr/>
          <a:lstStyle/>
          <a:p>
            <a:pPr marL="0" indent="0">
              <a:buNone/>
            </a:pPr>
            <a:r>
              <a:rPr lang="en-US" b="1" dirty="0">
                <a:latin typeface="Skeena" pitchFamily="2" charset="0"/>
              </a:rPr>
              <a:t>Reconstruction Loss</a:t>
            </a:r>
            <a:r>
              <a:rPr lang="en-US" dirty="0">
                <a:latin typeface="Skeena" pitchFamily="2" charset="0"/>
              </a:rPr>
              <a:t>: Ensures that the Embedder and Recovery networks can accurately reconstruct the original time-series data</a:t>
            </a:r>
          </a:p>
          <a:p>
            <a:endParaRPr lang="en-US" dirty="0">
              <a:latin typeface="Skeena" pitchFamily="2" charset="0"/>
            </a:endParaRPr>
          </a:p>
          <a:p>
            <a:endParaRPr lang="en-US" dirty="0">
              <a:latin typeface="Skeena" pitchFamily="2" charset="0"/>
            </a:endParaRPr>
          </a:p>
          <a:p>
            <a:pPr marL="0" indent="0">
              <a:buNone/>
            </a:pPr>
            <a:r>
              <a:rPr lang="en-US" b="1" dirty="0">
                <a:latin typeface="Skeena" pitchFamily="2" charset="0"/>
              </a:rPr>
              <a:t>Supervised Loss</a:t>
            </a:r>
            <a:r>
              <a:rPr lang="en-US" dirty="0">
                <a:latin typeface="Skeena" pitchFamily="2" charset="0"/>
              </a:rPr>
              <a:t>: Ensures that the Supervisor network helps the Generator produce latent representations with proper temporal dynamics.</a:t>
            </a:r>
          </a:p>
          <a:p>
            <a:endParaRPr lang="en-US" dirty="0"/>
          </a:p>
        </p:txBody>
      </p:sp>
      <p:pic>
        <p:nvPicPr>
          <p:cNvPr id="5" name="Picture 4" descr="A black text with black letters&#10;&#10;Description automatically generated">
            <a:extLst>
              <a:ext uri="{FF2B5EF4-FFF2-40B4-BE49-F238E27FC236}">
                <a16:creationId xmlns:a16="http://schemas.microsoft.com/office/drawing/2014/main" id="{5CC231EF-2A11-154A-10C7-1592861C0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718" y="3236118"/>
            <a:ext cx="2214563" cy="385763"/>
          </a:xfrm>
          <a:prstGeom prst="rect">
            <a:avLst/>
          </a:prstGeom>
        </p:spPr>
      </p:pic>
      <p:pic>
        <p:nvPicPr>
          <p:cNvPr id="7" name="Picture 6" descr="A black letter on a white background&#10;&#10;Description automatically generated">
            <a:extLst>
              <a:ext uri="{FF2B5EF4-FFF2-40B4-BE49-F238E27FC236}">
                <a16:creationId xmlns:a16="http://schemas.microsoft.com/office/drawing/2014/main" id="{388659BB-6C53-B1C1-C5B3-C6CF94F3B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17" y="5083051"/>
            <a:ext cx="2595563" cy="338138"/>
          </a:xfrm>
          <a:prstGeom prst="rect">
            <a:avLst/>
          </a:prstGeom>
        </p:spPr>
      </p:pic>
    </p:spTree>
    <p:extLst>
      <p:ext uri="{BB962C8B-B14F-4D97-AF65-F5344CB8AC3E}">
        <p14:creationId xmlns:p14="http://schemas.microsoft.com/office/powerpoint/2010/main" val="1135797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2F213-DB3D-8D72-92C2-A63E847693ED}"/>
              </a:ext>
            </a:extLst>
          </p:cNvPr>
          <p:cNvSpPr>
            <a:spLocks noGrp="1"/>
          </p:cNvSpPr>
          <p:nvPr>
            <p:ph type="title"/>
          </p:nvPr>
        </p:nvSpPr>
        <p:spPr/>
        <p:txBody>
          <a:bodyPr/>
          <a:lstStyle/>
          <a:p>
            <a:pPr algn="ctr"/>
            <a:r>
              <a:rPr lang="en-US" b="1" dirty="0">
                <a:latin typeface="Skeena" pitchFamily="2" charset="0"/>
              </a:rPr>
              <a:t>Loss functions</a:t>
            </a:r>
            <a:endParaRPr lang="el-GR" dirty="0"/>
          </a:p>
        </p:txBody>
      </p:sp>
      <p:sp>
        <p:nvSpPr>
          <p:cNvPr id="3" name="Content Placeholder 2">
            <a:extLst>
              <a:ext uri="{FF2B5EF4-FFF2-40B4-BE49-F238E27FC236}">
                <a16:creationId xmlns:a16="http://schemas.microsoft.com/office/drawing/2014/main" id="{B3D357D1-BBA2-BCE6-5C83-F17875B693ED}"/>
              </a:ext>
            </a:extLst>
          </p:cNvPr>
          <p:cNvSpPr>
            <a:spLocks noGrp="1"/>
          </p:cNvSpPr>
          <p:nvPr>
            <p:ph idx="1"/>
          </p:nvPr>
        </p:nvSpPr>
        <p:spPr/>
        <p:txBody>
          <a:bodyPr/>
          <a:lstStyle/>
          <a:p>
            <a:pPr marL="0" indent="0">
              <a:buNone/>
            </a:pPr>
            <a:r>
              <a:rPr lang="en-US" b="1" dirty="0">
                <a:latin typeface="Skeena" pitchFamily="2" charset="0"/>
              </a:rPr>
              <a:t>Adversarial Loss</a:t>
            </a:r>
            <a:r>
              <a:rPr lang="en-US" dirty="0">
                <a:latin typeface="Skeena" pitchFamily="2" charset="0"/>
              </a:rPr>
              <a:t>: Used for both the Generator and Discriminator to ensure that the Generator produces realistic latent representations.</a:t>
            </a:r>
          </a:p>
          <a:p>
            <a:endParaRPr lang="en-US" dirty="0">
              <a:latin typeface="Skeena" pitchFamily="2" charset="0"/>
            </a:endParaRPr>
          </a:p>
          <a:p>
            <a:endParaRPr lang="en-US" dirty="0">
              <a:latin typeface="Skeena" pitchFamily="2" charset="0"/>
            </a:endParaRPr>
          </a:p>
          <a:p>
            <a:endParaRPr lang="en-US" dirty="0">
              <a:latin typeface="Skeena" pitchFamily="2" charset="0"/>
            </a:endParaRPr>
          </a:p>
          <a:p>
            <a:pPr marL="0" indent="0">
              <a:buNone/>
            </a:pPr>
            <a:r>
              <a:rPr lang="en-US" b="1" dirty="0">
                <a:latin typeface="Skeena" pitchFamily="2" charset="0"/>
              </a:rPr>
              <a:t>Overall Loss</a:t>
            </a:r>
            <a:r>
              <a:rPr lang="en-US" dirty="0">
                <a:latin typeface="Skeena" pitchFamily="2" charset="0"/>
              </a:rPr>
              <a:t>: The final loss function combines all the individual losses.</a:t>
            </a:r>
          </a:p>
          <a:p>
            <a:endParaRPr lang="el-GR" dirty="0"/>
          </a:p>
        </p:txBody>
      </p:sp>
      <p:pic>
        <p:nvPicPr>
          <p:cNvPr id="5" name="Picture 4">
            <a:extLst>
              <a:ext uri="{FF2B5EF4-FFF2-40B4-BE49-F238E27FC236}">
                <a16:creationId xmlns:a16="http://schemas.microsoft.com/office/drawing/2014/main" id="{FE486DEA-F9A4-54D4-5024-CC6CECB54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706" y="3267075"/>
            <a:ext cx="3938588" cy="323850"/>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015854EA-C2E2-5D02-3FEC-891B7AB5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222" y="3844373"/>
            <a:ext cx="2400300" cy="361950"/>
          </a:xfrm>
          <a:prstGeom prst="rect">
            <a:avLst/>
          </a:prstGeom>
        </p:spPr>
      </p:pic>
      <p:pic>
        <p:nvPicPr>
          <p:cNvPr id="9" name="Picture 8">
            <a:extLst>
              <a:ext uri="{FF2B5EF4-FFF2-40B4-BE49-F238E27FC236}">
                <a16:creationId xmlns:a16="http://schemas.microsoft.com/office/drawing/2014/main" id="{484F6117-97A0-197F-A315-E4F4A6DFFD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9043" y="5049891"/>
            <a:ext cx="4633913" cy="347663"/>
          </a:xfrm>
          <a:prstGeom prst="rect">
            <a:avLst/>
          </a:prstGeom>
        </p:spPr>
      </p:pic>
    </p:spTree>
    <p:extLst>
      <p:ext uri="{BB962C8B-B14F-4D97-AF65-F5344CB8AC3E}">
        <p14:creationId xmlns:p14="http://schemas.microsoft.com/office/powerpoint/2010/main" val="527998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28AE5-8F0E-166D-5D47-72D9FFC74764}"/>
              </a:ext>
            </a:extLst>
          </p:cNvPr>
          <p:cNvSpPr>
            <a:spLocks noGrp="1"/>
          </p:cNvSpPr>
          <p:nvPr>
            <p:ph type="title"/>
          </p:nvPr>
        </p:nvSpPr>
        <p:spPr>
          <a:xfrm>
            <a:off x="1039822" y="831604"/>
            <a:ext cx="9601200" cy="1309687"/>
          </a:xfrm>
        </p:spPr>
        <p:txBody>
          <a:bodyPr/>
          <a:lstStyle/>
          <a:p>
            <a:pPr algn="ctr"/>
            <a:r>
              <a:rPr lang="en-US" b="1" dirty="0">
                <a:latin typeface="Skeena" pitchFamily="2" charset="0"/>
              </a:rPr>
              <a:t>Training steps</a:t>
            </a:r>
            <a:endParaRPr lang="el-GR" dirty="0"/>
          </a:p>
        </p:txBody>
      </p:sp>
      <p:sp>
        <p:nvSpPr>
          <p:cNvPr id="4" name="Rectangle 1">
            <a:extLst>
              <a:ext uri="{FF2B5EF4-FFF2-40B4-BE49-F238E27FC236}">
                <a16:creationId xmlns:a16="http://schemas.microsoft.com/office/drawing/2014/main" id="{48216424-DFB4-7551-9444-0FFC3320F90E}"/>
              </a:ext>
            </a:extLst>
          </p:cNvPr>
          <p:cNvSpPr>
            <a:spLocks noGrp="1" noChangeArrowheads="1"/>
          </p:cNvSpPr>
          <p:nvPr>
            <p:ph idx="1"/>
          </p:nvPr>
        </p:nvSpPr>
        <p:spPr bwMode="auto">
          <a:xfrm>
            <a:off x="1295400" y="2514187"/>
            <a:ext cx="887658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l-GR" sz="1800" b="1" i="0" u="none" strike="noStrike" cap="none" normalizeH="0" baseline="0" dirty="0">
                <a:ln>
                  <a:noFill/>
                </a:ln>
                <a:solidFill>
                  <a:schemeClr val="tx1"/>
                </a:solidFill>
                <a:effectLst/>
                <a:latin typeface="Skeena" pitchFamily="2" charset="0"/>
              </a:rPr>
              <a:t>Step 1: </a:t>
            </a:r>
            <a:r>
              <a:rPr kumimoji="0" lang="en-US" altLang="el-GR" sz="1800" i="0" u="none" strike="noStrike" cap="none" normalizeH="0" baseline="0" dirty="0">
                <a:ln>
                  <a:noFill/>
                </a:ln>
                <a:solidFill>
                  <a:schemeClr val="tx1"/>
                </a:solidFill>
                <a:effectLst/>
                <a:latin typeface="Skeena" pitchFamily="2" charset="0"/>
              </a:rPr>
              <a:t>Train the Embedder and Recovery networks together using the reconstruction loss.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l-GR" sz="1800" i="0" u="none" strike="noStrike" cap="none" normalizeH="0" baseline="0" dirty="0">
              <a:ln>
                <a:noFill/>
              </a:ln>
              <a:solidFill>
                <a:schemeClr val="tx1"/>
              </a:solidFill>
              <a:effectLst/>
              <a:latin typeface="Skeena"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l-GR" sz="1800" b="1" i="0" u="none" strike="noStrike" cap="none" normalizeH="0" baseline="0" dirty="0">
                <a:ln>
                  <a:noFill/>
                </a:ln>
                <a:solidFill>
                  <a:schemeClr val="tx1"/>
                </a:solidFill>
                <a:effectLst/>
                <a:latin typeface="Skeena" pitchFamily="2" charset="0"/>
              </a:rPr>
              <a:t>Step 2: </a:t>
            </a:r>
            <a:r>
              <a:rPr kumimoji="0" lang="en-US" altLang="el-GR" sz="1800" i="0" u="none" strike="noStrike" cap="none" normalizeH="0" baseline="0" dirty="0">
                <a:ln>
                  <a:noFill/>
                </a:ln>
                <a:solidFill>
                  <a:schemeClr val="tx1"/>
                </a:solidFill>
                <a:effectLst/>
                <a:latin typeface="Skeena" pitchFamily="2" charset="0"/>
              </a:rPr>
              <a:t>Train the Supervisor network using the supervised loss.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l-GR" sz="1800" b="1" i="0" u="none" strike="noStrike" cap="none" normalizeH="0" baseline="0" dirty="0">
              <a:ln>
                <a:noFill/>
              </a:ln>
              <a:solidFill>
                <a:schemeClr val="tx1"/>
              </a:solidFill>
              <a:effectLst/>
              <a:latin typeface="Skeena"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l-GR" sz="1800" b="1" i="0" u="none" strike="noStrike" cap="none" normalizeH="0" baseline="0" dirty="0">
                <a:ln>
                  <a:noFill/>
                </a:ln>
                <a:solidFill>
                  <a:schemeClr val="tx1"/>
                </a:solidFill>
                <a:effectLst/>
                <a:latin typeface="Skeena" pitchFamily="2" charset="0"/>
              </a:rPr>
              <a:t>Step 3: </a:t>
            </a:r>
            <a:r>
              <a:rPr kumimoji="0" lang="en-US" altLang="el-GR" sz="1800" i="0" u="none" strike="noStrike" cap="none" normalizeH="0" baseline="0" dirty="0">
                <a:ln>
                  <a:noFill/>
                </a:ln>
                <a:solidFill>
                  <a:schemeClr val="tx1"/>
                </a:solidFill>
                <a:effectLst/>
                <a:latin typeface="Skeena" pitchFamily="2" charset="0"/>
              </a:rPr>
              <a:t>Train the Generator and Discriminator networks using the adversarial loss.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l-GR" sz="1800" i="0" u="none" strike="noStrike" cap="none" normalizeH="0" baseline="0" dirty="0">
              <a:ln>
                <a:noFill/>
              </a:ln>
              <a:solidFill>
                <a:schemeClr val="tx1"/>
              </a:solidFill>
              <a:effectLst/>
              <a:latin typeface="Skeena" pitchFamily="2"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l-GR" sz="1800" b="1" i="0" u="none" strike="noStrike" cap="none" normalizeH="0" baseline="0" dirty="0">
                <a:ln>
                  <a:noFill/>
                </a:ln>
                <a:solidFill>
                  <a:schemeClr val="tx1"/>
                </a:solidFill>
                <a:effectLst/>
                <a:latin typeface="Skeena" pitchFamily="2" charset="0"/>
              </a:rPr>
              <a:t>Step 4: </a:t>
            </a:r>
            <a:r>
              <a:rPr kumimoji="0" lang="en-US" altLang="el-GR" sz="1800" i="0" u="none" strike="noStrike" cap="none" normalizeH="0" baseline="0" dirty="0">
                <a:ln>
                  <a:noFill/>
                </a:ln>
                <a:solidFill>
                  <a:schemeClr val="tx1"/>
                </a:solidFill>
                <a:effectLst/>
                <a:latin typeface="Skeena" pitchFamily="2" charset="0"/>
              </a:rPr>
              <a:t>Fine-tune all networks together using the overall loss to ensure that all components work harmoniously.</a:t>
            </a:r>
            <a:endParaRPr lang="en-US" altLang="el-GR" dirty="0">
              <a:latin typeface="Skeena" pitchFamily="2"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l-G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l-GR"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l-GR" altLang="el-G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4616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1D6B-7604-3B54-8433-216BC1A35C7F}"/>
              </a:ext>
            </a:extLst>
          </p:cNvPr>
          <p:cNvSpPr>
            <a:spLocks noGrp="1"/>
          </p:cNvSpPr>
          <p:nvPr>
            <p:ph type="title"/>
          </p:nvPr>
        </p:nvSpPr>
        <p:spPr>
          <a:xfrm>
            <a:off x="1471466" y="2734238"/>
            <a:ext cx="9601200" cy="1309687"/>
          </a:xfrm>
        </p:spPr>
        <p:txBody>
          <a:bodyPr/>
          <a:lstStyle/>
          <a:p>
            <a:pPr algn="ctr"/>
            <a:r>
              <a:rPr lang="en-US" b="1" dirty="0">
                <a:latin typeface="Skeena" pitchFamily="2" charset="0"/>
              </a:rPr>
              <a:t>Hands on - PYTHON</a:t>
            </a:r>
            <a:endParaRPr lang="el-GR" b="1" dirty="0"/>
          </a:p>
        </p:txBody>
      </p:sp>
    </p:spTree>
    <p:extLst>
      <p:ext uri="{BB962C8B-B14F-4D97-AF65-F5344CB8AC3E}">
        <p14:creationId xmlns:p14="http://schemas.microsoft.com/office/powerpoint/2010/main" val="1305049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FD4411B-FB18-0CFC-4C9C-6503EE9BD440}"/>
              </a:ext>
            </a:extLst>
          </p:cNvPr>
          <p:cNvPicPr>
            <a:picLocks noGrp="1" noChangeAspect="1"/>
          </p:cNvPicPr>
          <p:nvPr>
            <p:ph idx="1"/>
          </p:nvPr>
        </p:nvPicPr>
        <p:blipFill rotWithShape="1">
          <a:blip r:embed="rId2">
            <a:alphaModFix/>
            <a:extLst>
              <a:ext uri="{28A0092B-C50C-407E-A947-70E740481C1C}">
                <a14:useLocalDpi xmlns:a14="http://schemas.microsoft.com/office/drawing/2010/main" val="0"/>
              </a:ext>
            </a:extLst>
          </a:blip>
          <a:srcRect r="3185"/>
          <a:stretch/>
        </p:blipFill>
        <p:spPr>
          <a:xfrm>
            <a:off x="-149" y="-5292"/>
            <a:ext cx="12192149" cy="6863291"/>
          </a:xfrm>
          <a:prstGeom prst="rect">
            <a:avLst/>
          </a:prstGeom>
        </p:spPr>
      </p:pic>
      <p:sp>
        <p:nvSpPr>
          <p:cNvPr id="17" name="Rectangle 16">
            <a:extLst>
              <a:ext uri="{FF2B5EF4-FFF2-40B4-BE49-F238E27FC236}">
                <a16:creationId xmlns:a16="http://schemas.microsoft.com/office/drawing/2014/main" id="{765E06A5-89B1-CB13-4A3D-5EEDA36AB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31611" y="-1331760"/>
            <a:ext cx="6857999" cy="9521520"/>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65C0CAC-CAC5-AF45-8511-67AFA940F73E}"/>
              </a:ext>
            </a:extLst>
          </p:cNvPr>
          <p:cNvSpPr>
            <a:spLocks noGrp="1"/>
          </p:cNvSpPr>
          <p:nvPr>
            <p:ph type="title"/>
          </p:nvPr>
        </p:nvSpPr>
        <p:spPr>
          <a:xfrm>
            <a:off x="7922622" y="1044826"/>
            <a:ext cx="3513910" cy="777443"/>
          </a:xfrm>
          <a:noFill/>
        </p:spPr>
        <p:txBody>
          <a:bodyPr vert="horz" lIns="91440" tIns="45720" rIns="91440" bIns="45720" rtlCol="0" anchor="b">
            <a:normAutofit/>
          </a:bodyPr>
          <a:lstStyle/>
          <a:p>
            <a:r>
              <a:rPr lang="en-US" sz="3200" b="1" spc="530" dirty="0"/>
              <a:t>Libraries</a:t>
            </a:r>
          </a:p>
        </p:txBody>
      </p:sp>
      <p:sp>
        <p:nvSpPr>
          <p:cNvPr id="18" name="Freeform: Shape 17">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21688A6F-6E91-C373-A827-6C236427D6DA}"/>
              </a:ext>
            </a:extLst>
          </p:cNvPr>
          <p:cNvSpPr>
            <a:spLocks noGrp="1"/>
          </p:cNvSpPr>
          <p:nvPr>
            <p:ph type="sldNum" sz="quarter" idx="12"/>
          </p:nvPr>
        </p:nvSpPr>
        <p:spPr/>
        <p:txBody>
          <a:bodyPr/>
          <a:lstStyle/>
          <a:p>
            <a:fld id="{1B8B3671-A306-4A69-8480-FA9BE839245D}" type="slidenum">
              <a:rPr lang="en-US" smtClean="0"/>
              <a:t>25</a:t>
            </a:fld>
            <a:endParaRPr lang="en-US"/>
          </a:p>
        </p:txBody>
      </p:sp>
    </p:spTree>
    <p:extLst>
      <p:ext uri="{BB962C8B-B14F-4D97-AF65-F5344CB8AC3E}">
        <p14:creationId xmlns:p14="http://schemas.microsoft.com/office/powerpoint/2010/main" val="688559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D5C-3D58-8435-5010-9C91C1077B10}"/>
              </a:ext>
            </a:extLst>
          </p:cNvPr>
          <p:cNvSpPr>
            <a:spLocks noGrp="1"/>
          </p:cNvSpPr>
          <p:nvPr>
            <p:ph type="title"/>
          </p:nvPr>
        </p:nvSpPr>
        <p:spPr>
          <a:xfrm>
            <a:off x="3187858" y="240473"/>
            <a:ext cx="6048103" cy="1309687"/>
          </a:xfrm>
        </p:spPr>
        <p:txBody>
          <a:bodyPr/>
          <a:lstStyle/>
          <a:p>
            <a:pPr algn="ctr"/>
            <a:r>
              <a:rPr lang="en-US" b="1" dirty="0">
                <a:latin typeface="Skeena" pitchFamily="2" charset="0"/>
              </a:rPr>
              <a:t>Data preparation</a:t>
            </a:r>
            <a:endParaRPr lang="el-GR" b="1" dirty="0"/>
          </a:p>
        </p:txBody>
      </p:sp>
      <p:pic>
        <p:nvPicPr>
          <p:cNvPr id="5" name="Content Placeholder 4" descr="A screenshot of a computer&#10;&#10;Description automatically generated">
            <a:extLst>
              <a:ext uri="{FF2B5EF4-FFF2-40B4-BE49-F238E27FC236}">
                <a16:creationId xmlns:a16="http://schemas.microsoft.com/office/drawing/2014/main" id="{3842B65D-ACF7-6F20-1A71-E69B8C8912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768" y="1600648"/>
            <a:ext cx="6957997" cy="4541896"/>
          </a:xfrm>
        </p:spPr>
      </p:pic>
      <p:pic>
        <p:nvPicPr>
          <p:cNvPr id="3" name="Content Placeholder 4" descr="A graph showing the growth of a stock market&#10;&#10;Description automatically generated">
            <a:extLst>
              <a:ext uri="{FF2B5EF4-FFF2-40B4-BE49-F238E27FC236}">
                <a16:creationId xmlns:a16="http://schemas.microsoft.com/office/drawing/2014/main" id="{25AF6E5E-2D08-4DA1-B62D-278882C62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325" y="1600648"/>
            <a:ext cx="2845543" cy="2026019"/>
          </a:xfrm>
          <a:prstGeom prst="rect">
            <a:avLst/>
          </a:prstGeom>
        </p:spPr>
      </p:pic>
      <p:pic>
        <p:nvPicPr>
          <p:cNvPr id="4" name="Picture 3" descr="A graph showing the growth of the stock market&#10;&#10;Description automatically generated">
            <a:extLst>
              <a:ext uri="{FF2B5EF4-FFF2-40B4-BE49-F238E27FC236}">
                <a16:creationId xmlns:a16="http://schemas.microsoft.com/office/drawing/2014/main" id="{68574CF2-8FC1-9655-8CE8-BBB43330C1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25" y="3962007"/>
            <a:ext cx="2845543" cy="2180537"/>
          </a:xfrm>
          <a:prstGeom prst="rect">
            <a:avLst/>
          </a:prstGeom>
        </p:spPr>
      </p:pic>
      <p:sp>
        <p:nvSpPr>
          <p:cNvPr id="6" name="Slide Number Placeholder 5">
            <a:extLst>
              <a:ext uri="{FF2B5EF4-FFF2-40B4-BE49-F238E27FC236}">
                <a16:creationId xmlns:a16="http://schemas.microsoft.com/office/drawing/2014/main" id="{0512B7E7-32AC-BDDC-1D3F-104DFF0B75EA}"/>
              </a:ext>
            </a:extLst>
          </p:cNvPr>
          <p:cNvSpPr>
            <a:spLocks noGrp="1"/>
          </p:cNvSpPr>
          <p:nvPr>
            <p:ph type="sldNum" sz="quarter" idx="12"/>
          </p:nvPr>
        </p:nvSpPr>
        <p:spPr/>
        <p:txBody>
          <a:bodyPr/>
          <a:lstStyle/>
          <a:p>
            <a:fld id="{1B8B3671-A306-4A69-8480-FA9BE839245D}" type="slidenum">
              <a:rPr lang="en-US" smtClean="0"/>
              <a:t>26</a:t>
            </a:fld>
            <a:endParaRPr lang="en-US"/>
          </a:p>
        </p:txBody>
      </p:sp>
    </p:spTree>
    <p:extLst>
      <p:ext uri="{BB962C8B-B14F-4D97-AF65-F5344CB8AC3E}">
        <p14:creationId xmlns:p14="http://schemas.microsoft.com/office/powerpoint/2010/main" val="2570725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0736-A8FB-484F-C99B-6B65DEDB875B}"/>
              </a:ext>
            </a:extLst>
          </p:cNvPr>
          <p:cNvSpPr>
            <a:spLocks noGrp="1"/>
          </p:cNvSpPr>
          <p:nvPr>
            <p:ph type="title"/>
          </p:nvPr>
        </p:nvSpPr>
        <p:spPr>
          <a:xfrm>
            <a:off x="992399" y="2871398"/>
            <a:ext cx="4400006" cy="1309687"/>
          </a:xfrm>
        </p:spPr>
        <p:txBody>
          <a:bodyPr/>
          <a:lstStyle/>
          <a:p>
            <a:r>
              <a:rPr lang="en-US" b="1" dirty="0">
                <a:latin typeface="Skeena" pitchFamily="2" charset="0"/>
              </a:rPr>
              <a:t>Training loop</a:t>
            </a:r>
            <a:endParaRPr lang="el-GR" b="1" dirty="0"/>
          </a:p>
        </p:txBody>
      </p:sp>
      <p:pic>
        <p:nvPicPr>
          <p:cNvPr id="7" name="Content Placeholder 6">
            <a:extLst>
              <a:ext uri="{FF2B5EF4-FFF2-40B4-BE49-F238E27FC236}">
                <a16:creationId xmlns:a16="http://schemas.microsoft.com/office/drawing/2014/main" id="{69B868B3-2BBD-6C89-2878-6EA5C17A372C}"/>
              </a:ext>
            </a:extLst>
          </p:cNvPr>
          <p:cNvPicPr>
            <a:picLocks noGrp="1" noChangeAspect="1"/>
          </p:cNvPicPr>
          <p:nvPr>
            <p:ph idx="1"/>
          </p:nvPr>
        </p:nvPicPr>
        <p:blipFill>
          <a:blip r:embed="rId2"/>
          <a:stretch>
            <a:fillRect/>
          </a:stretch>
        </p:blipFill>
        <p:spPr>
          <a:xfrm>
            <a:off x="4974704" y="899640"/>
            <a:ext cx="6655964" cy="5169204"/>
          </a:xfrm>
        </p:spPr>
      </p:pic>
    </p:spTree>
    <p:extLst>
      <p:ext uri="{BB962C8B-B14F-4D97-AF65-F5344CB8AC3E}">
        <p14:creationId xmlns:p14="http://schemas.microsoft.com/office/powerpoint/2010/main" val="3790024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74AF-E36F-CE67-0F83-D1382BAC6F61}"/>
              </a:ext>
            </a:extLst>
          </p:cNvPr>
          <p:cNvSpPr>
            <a:spLocks noGrp="1"/>
          </p:cNvSpPr>
          <p:nvPr>
            <p:ph type="title"/>
          </p:nvPr>
        </p:nvSpPr>
        <p:spPr/>
        <p:txBody>
          <a:bodyPr/>
          <a:lstStyle/>
          <a:p>
            <a:pPr algn="ctr"/>
            <a:r>
              <a:rPr lang="en-US" b="1" dirty="0">
                <a:latin typeface="Skeena" pitchFamily="2" charset="0"/>
              </a:rPr>
              <a:t>Losses interpretation</a:t>
            </a:r>
            <a:endParaRPr lang="el-GR" b="1" dirty="0"/>
          </a:p>
        </p:txBody>
      </p:sp>
      <p:sp>
        <p:nvSpPr>
          <p:cNvPr id="3" name="Content Placeholder 2">
            <a:extLst>
              <a:ext uri="{FF2B5EF4-FFF2-40B4-BE49-F238E27FC236}">
                <a16:creationId xmlns:a16="http://schemas.microsoft.com/office/drawing/2014/main" id="{4E8FC46A-FC9D-66AD-4A1B-B959D56D3F00}"/>
              </a:ext>
            </a:extLst>
          </p:cNvPr>
          <p:cNvSpPr>
            <a:spLocks noGrp="1"/>
          </p:cNvSpPr>
          <p:nvPr>
            <p:ph idx="1"/>
          </p:nvPr>
        </p:nvSpPr>
        <p:spPr>
          <a:xfrm>
            <a:off x="1295399" y="2262188"/>
            <a:ext cx="10148625" cy="3643312"/>
          </a:xfrm>
        </p:spPr>
        <p:txBody>
          <a:bodyPr>
            <a:normAutofit/>
          </a:bodyPr>
          <a:lstStyle/>
          <a:p>
            <a:r>
              <a:rPr lang="en-US" sz="1600" b="1" dirty="0">
                <a:latin typeface="Skeena" pitchFamily="2" charset="0"/>
              </a:rPr>
              <a:t>Discriminator Loss (</a:t>
            </a:r>
            <a:r>
              <a:rPr lang="en-US" sz="1600" b="1" dirty="0" err="1">
                <a:latin typeface="Skeena" pitchFamily="2" charset="0"/>
              </a:rPr>
              <a:t>d_loss</a:t>
            </a:r>
            <a:r>
              <a:rPr lang="en-US" sz="1600" dirty="0">
                <a:latin typeface="Skeena" pitchFamily="2" charset="0"/>
              </a:rPr>
              <a:t>): decreases initially from 2.0593 to 1.7299 but then fluctuates around 1.78, suggesting some stability but also a potential ongoing challenge in distinguishing real from fake data.</a:t>
            </a:r>
          </a:p>
          <a:p>
            <a:r>
              <a:rPr lang="en-US" sz="1600" b="1" dirty="0">
                <a:latin typeface="Skeena" pitchFamily="2" charset="0"/>
              </a:rPr>
              <a:t>Generator Losses (</a:t>
            </a:r>
            <a:r>
              <a:rPr lang="en-US" sz="1600" b="1" dirty="0" err="1">
                <a:latin typeface="Skeena" pitchFamily="2" charset="0"/>
              </a:rPr>
              <a:t>g_loss_u</a:t>
            </a:r>
            <a:r>
              <a:rPr lang="en-US" sz="1600" b="1" dirty="0">
                <a:latin typeface="Skeena" pitchFamily="2" charset="0"/>
              </a:rPr>
              <a:t>, </a:t>
            </a:r>
            <a:r>
              <a:rPr lang="en-US" sz="1600" b="1" dirty="0" err="1">
                <a:latin typeface="Skeena" pitchFamily="2" charset="0"/>
              </a:rPr>
              <a:t>g_loss_s</a:t>
            </a:r>
            <a:r>
              <a:rPr lang="en-US" sz="1600" b="1" dirty="0">
                <a:latin typeface="Skeena" pitchFamily="2" charset="0"/>
              </a:rPr>
              <a:t>, </a:t>
            </a:r>
            <a:r>
              <a:rPr lang="en-US" sz="1600" b="1" dirty="0" err="1">
                <a:latin typeface="Skeena" pitchFamily="2" charset="0"/>
              </a:rPr>
              <a:t>g_loss_v</a:t>
            </a:r>
            <a:r>
              <a:rPr lang="en-US" sz="1600" dirty="0">
                <a:latin typeface="Skeena" pitchFamily="2" charset="0"/>
              </a:rPr>
              <a:t>:</a:t>
            </a:r>
            <a:r>
              <a:rPr lang="en-US" sz="1600" b="1" dirty="0">
                <a:latin typeface="Skeena" pitchFamily="2" charset="0"/>
              </a:rPr>
              <a:t> </a:t>
            </a:r>
            <a:r>
              <a:rPr lang="en-US" sz="1600" dirty="0">
                <a:latin typeface="Skeena" pitchFamily="2" charset="0"/>
              </a:rPr>
              <a:t>The generator's performance improves as evidenced by </a:t>
            </a:r>
            <a:r>
              <a:rPr lang="en-US" sz="1600" dirty="0" err="1">
                <a:latin typeface="Skeena" pitchFamily="2" charset="0"/>
              </a:rPr>
              <a:t>g_loss_u</a:t>
            </a:r>
            <a:r>
              <a:rPr lang="en-US" sz="1600" dirty="0">
                <a:latin typeface="Skeena" pitchFamily="2" charset="0"/>
              </a:rPr>
              <a:t> increasing from 0.7141 to a peak of 1.3975 and stabilizing around 1.37, while </a:t>
            </a:r>
            <a:r>
              <a:rPr lang="en-US" sz="1600" dirty="0" err="1">
                <a:latin typeface="Skeena" pitchFamily="2" charset="0"/>
              </a:rPr>
              <a:t>g_loss_s</a:t>
            </a:r>
            <a:r>
              <a:rPr lang="en-US" sz="1600" dirty="0">
                <a:latin typeface="Skeena" pitchFamily="2" charset="0"/>
              </a:rPr>
              <a:t> remains very low, indicating strong supervised performance or minimal contribution. Additionally, </a:t>
            </a:r>
            <a:r>
              <a:rPr lang="en-US" sz="1600" dirty="0" err="1">
                <a:latin typeface="Skeena" pitchFamily="2" charset="0"/>
              </a:rPr>
              <a:t>g_loss_v</a:t>
            </a:r>
            <a:r>
              <a:rPr lang="en-US" sz="1600" dirty="0">
                <a:latin typeface="Skeena" pitchFamily="2" charset="0"/>
              </a:rPr>
              <a:t> steadily decreases, signifying enhanced control over sample variability.</a:t>
            </a:r>
          </a:p>
          <a:p>
            <a:r>
              <a:rPr lang="en-US" sz="1600" b="1" dirty="0">
                <a:latin typeface="Skeena" pitchFamily="2" charset="0"/>
              </a:rPr>
              <a:t>Embedder Loss (e_loss_t0): </a:t>
            </a:r>
            <a:r>
              <a:rPr lang="en-US" sz="1600" dirty="0">
                <a:latin typeface="Skeena" pitchFamily="2" charset="0"/>
              </a:rPr>
              <a:t>Decreases significantly, showing the embedder effectively captures temporal structure.</a:t>
            </a:r>
          </a:p>
          <a:p>
            <a:r>
              <a:rPr lang="en-US" sz="1600" b="1" dirty="0">
                <a:latin typeface="Skeena" pitchFamily="2" charset="0"/>
              </a:rPr>
              <a:t>Encoder-Decoder Loss (</a:t>
            </a:r>
            <a:r>
              <a:rPr lang="en-US" sz="1600" b="1" dirty="0" err="1">
                <a:latin typeface="Skeena" pitchFamily="2" charset="0"/>
              </a:rPr>
              <a:t>ed_loss</a:t>
            </a:r>
            <a:r>
              <a:rPr lang="en-US" sz="1600" b="1" dirty="0">
                <a:latin typeface="Skeena" pitchFamily="2" charset="0"/>
              </a:rPr>
              <a:t>): </a:t>
            </a:r>
            <a:r>
              <a:rPr lang="en-US" sz="1600" dirty="0">
                <a:latin typeface="Skeena" pitchFamily="2" charset="0"/>
              </a:rPr>
              <a:t>Starts high but drops quickly, indicating successful reconstruction of data.</a:t>
            </a:r>
            <a:endParaRPr lang="el-GR" sz="1600" dirty="0"/>
          </a:p>
        </p:txBody>
      </p:sp>
    </p:spTree>
    <p:extLst>
      <p:ext uri="{BB962C8B-B14F-4D97-AF65-F5344CB8AC3E}">
        <p14:creationId xmlns:p14="http://schemas.microsoft.com/office/powerpoint/2010/main" val="740206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A49E-949E-13EB-D824-344CCF77A887}"/>
              </a:ext>
            </a:extLst>
          </p:cNvPr>
          <p:cNvSpPr>
            <a:spLocks noGrp="1"/>
          </p:cNvSpPr>
          <p:nvPr>
            <p:ph type="title"/>
          </p:nvPr>
        </p:nvSpPr>
        <p:spPr>
          <a:xfrm>
            <a:off x="1065397" y="85215"/>
            <a:ext cx="9601200" cy="1309687"/>
          </a:xfrm>
        </p:spPr>
        <p:txBody>
          <a:bodyPr/>
          <a:lstStyle/>
          <a:p>
            <a:pPr algn="ctr"/>
            <a:r>
              <a:rPr lang="en-US" b="1" dirty="0">
                <a:latin typeface="Skeena" pitchFamily="2" charset="0"/>
              </a:rPr>
              <a:t>Results (with anomalies)</a:t>
            </a:r>
            <a:endParaRPr lang="el-GR" b="1" dirty="0"/>
          </a:p>
        </p:txBody>
      </p:sp>
      <p:pic>
        <p:nvPicPr>
          <p:cNvPr id="5" name="Content Placeholder 4" descr="A screen shot of a graph&#10;&#10;Description automatically generated">
            <a:extLst>
              <a:ext uri="{FF2B5EF4-FFF2-40B4-BE49-F238E27FC236}">
                <a16:creationId xmlns:a16="http://schemas.microsoft.com/office/drawing/2014/main" id="{C656E525-E039-EB52-6066-48E6E99963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490" y="1744670"/>
            <a:ext cx="4758675" cy="4201734"/>
          </a:xfrm>
        </p:spPr>
      </p:pic>
      <p:sp>
        <p:nvSpPr>
          <p:cNvPr id="6" name="TextBox 5">
            <a:extLst>
              <a:ext uri="{FF2B5EF4-FFF2-40B4-BE49-F238E27FC236}">
                <a16:creationId xmlns:a16="http://schemas.microsoft.com/office/drawing/2014/main" id="{A56795AB-ED1B-5C23-8B30-7D2F841471A2}"/>
              </a:ext>
            </a:extLst>
          </p:cNvPr>
          <p:cNvSpPr txBox="1"/>
          <p:nvPr/>
        </p:nvSpPr>
        <p:spPr>
          <a:xfrm>
            <a:off x="1951477" y="1260267"/>
            <a:ext cx="2641600" cy="369332"/>
          </a:xfrm>
          <a:prstGeom prst="rect">
            <a:avLst/>
          </a:prstGeom>
          <a:noFill/>
        </p:spPr>
        <p:txBody>
          <a:bodyPr wrap="square" rtlCol="0">
            <a:spAutoFit/>
          </a:bodyPr>
          <a:lstStyle/>
          <a:p>
            <a:pPr algn="ctr"/>
            <a:r>
              <a:rPr lang="en-US" b="1" dirty="0">
                <a:latin typeface="Skeena" pitchFamily="2" charset="0"/>
              </a:rPr>
              <a:t>BEFORE</a:t>
            </a:r>
            <a:endParaRPr lang="el-GR" b="1" dirty="0"/>
          </a:p>
        </p:txBody>
      </p:sp>
      <p:sp>
        <p:nvSpPr>
          <p:cNvPr id="7" name="TextBox 6">
            <a:extLst>
              <a:ext uri="{FF2B5EF4-FFF2-40B4-BE49-F238E27FC236}">
                <a16:creationId xmlns:a16="http://schemas.microsoft.com/office/drawing/2014/main" id="{575434E4-28DC-F062-6D2E-2F05764BA8D5}"/>
              </a:ext>
            </a:extLst>
          </p:cNvPr>
          <p:cNvSpPr txBox="1"/>
          <p:nvPr/>
        </p:nvSpPr>
        <p:spPr>
          <a:xfrm>
            <a:off x="7786308" y="1260267"/>
            <a:ext cx="2641600" cy="369332"/>
          </a:xfrm>
          <a:prstGeom prst="rect">
            <a:avLst/>
          </a:prstGeom>
          <a:noFill/>
        </p:spPr>
        <p:txBody>
          <a:bodyPr wrap="square" rtlCol="0">
            <a:spAutoFit/>
          </a:bodyPr>
          <a:lstStyle/>
          <a:p>
            <a:pPr algn="ctr"/>
            <a:r>
              <a:rPr lang="en-US" b="1" dirty="0">
                <a:latin typeface="Skeena" pitchFamily="2" charset="0"/>
              </a:rPr>
              <a:t>AFTER</a:t>
            </a:r>
            <a:endParaRPr lang="el-GR" b="1" dirty="0"/>
          </a:p>
        </p:txBody>
      </p:sp>
      <p:sp>
        <p:nvSpPr>
          <p:cNvPr id="8" name="TextBox 7">
            <a:extLst>
              <a:ext uri="{FF2B5EF4-FFF2-40B4-BE49-F238E27FC236}">
                <a16:creationId xmlns:a16="http://schemas.microsoft.com/office/drawing/2014/main" id="{D6FBF697-68D9-3E81-713A-41A66F1DFABD}"/>
              </a:ext>
            </a:extLst>
          </p:cNvPr>
          <p:cNvSpPr txBox="1"/>
          <p:nvPr/>
        </p:nvSpPr>
        <p:spPr>
          <a:xfrm>
            <a:off x="5918356" y="4869320"/>
            <a:ext cx="5132981" cy="1600438"/>
          </a:xfrm>
          <a:prstGeom prst="rect">
            <a:avLst/>
          </a:prstGeom>
          <a:noFill/>
        </p:spPr>
        <p:txBody>
          <a:bodyPr wrap="square" rtlCol="0">
            <a:spAutoFit/>
          </a:bodyPr>
          <a:lstStyle/>
          <a:p>
            <a:pPr lvl="1">
              <a:buSzPts val="1000"/>
              <a:tabLst>
                <a:tab pos="914400" algn="l"/>
              </a:tabLst>
            </a:pPr>
            <a:r>
              <a:rPr lang="en-US" sz="1400" b="1" dirty="0">
                <a:effectLst/>
                <a:latin typeface="Skeena" pitchFamily="2" charset="0"/>
                <a:ea typeface="Times New Roman" panose="02020603050405020304" pitchFamily="18" charset="0"/>
                <a:cs typeface="Times New Roman" panose="02020603050405020304" pitchFamily="18" charset="0"/>
              </a:rPr>
              <a:t>General Trend</a:t>
            </a:r>
            <a:r>
              <a:rPr lang="en-US" sz="1400" dirty="0">
                <a:effectLst/>
                <a:latin typeface="Skeena" pitchFamily="2" charset="0"/>
                <a:ea typeface="Times New Roman" panose="02020603050405020304" pitchFamily="18" charset="0"/>
                <a:cs typeface="Times New Roman" panose="02020603050405020304" pitchFamily="18" charset="0"/>
              </a:rPr>
              <a:t>: The synthetic data captures the overall upward and then stabilizing trend seen in the real data, indicating that the model has learned the general pattern.</a:t>
            </a:r>
          </a:p>
          <a:p>
            <a:pPr lvl="1">
              <a:buSzPts val="1000"/>
              <a:tabLst>
                <a:tab pos="914400" algn="l"/>
              </a:tabLst>
            </a:pPr>
            <a:endParaRPr lang="el-GR"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1">
              <a:buSzPts val="1000"/>
              <a:tabLst>
                <a:tab pos="914400" algn="l"/>
              </a:tabLst>
            </a:pPr>
            <a:r>
              <a:rPr lang="en-US" sz="1400" b="1" dirty="0">
                <a:effectLst/>
                <a:latin typeface="Skeena" pitchFamily="2" charset="0"/>
                <a:ea typeface="Times New Roman" panose="02020603050405020304" pitchFamily="18" charset="0"/>
                <a:cs typeface="Times New Roman" panose="02020603050405020304" pitchFamily="18" charset="0"/>
              </a:rPr>
              <a:t>Stabilization</a:t>
            </a:r>
            <a:r>
              <a:rPr lang="en-US" sz="1400" dirty="0">
                <a:effectLst/>
                <a:latin typeface="Skeena" pitchFamily="2" charset="0"/>
                <a:ea typeface="Times New Roman" panose="02020603050405020304" pitchFamily="18" charset="0"/>
                <a:cs typeface="Times New Roman" panose="02020603050405020304" pitchFamily="18" charset="0"/>
              </a:rPr>
              <a:t>: The synthetic data shows good stability after the initial learning phase, which is a positive sign of convergence and reliability of the synthetic model.</a:t>
            </a:r>
            <a:endParaRPr lang="el-GR"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descr="A graph showing the value of a graph&#10;&#10;Description automatically generated with medium confidence">
            <a:extLst>
              <a:ext uri="{FF2B5EF4-FFF2-40B4-BE49-F238E27FC236}">
                <a16:creationId xmlns:a16="http://schemas.microsoft.com/office/drawing/2014/main" id="{32CCE452-5081-8970-37DD-B9FC10942A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5997" y="1744670"/>
            <a:ext cx="5731510" cy="2838450"/>
          </a:xfrm>
          <a:prstGeom prst="rect">
            <a:avLst/>
          </a:prstGeom>
          <a:noFill/>
          <a:ln>
            <a:noFill/>
          </a:ln>
        </p:spPr>
      </p:pic>
    </p:spTree>
    <p:extLst>
      <p:ext uri="{BB962C8B-B14F-4D97-AF65-F5344CB8AC3E}">
        <p14:creationId xmlns:p14="http://schemas.microsoft.com/office/powerpoint/2010/main" val="3259399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1D6B-7604-3B54-8433-216BC1A35C7F}"/>
              </a:ext>
            </a:extLst>
          </p:cNvPr>
          <p:cNvSpPr>
            <a:spLocks noGrp="1"/>
          </p:cNvSpPr>
          <p:nvPr>
            <p:ph type="title"/>
          </p:nvPr>
        </p:nvSpPr>
        <p:spPr>
          <a:xfrm>
            <a:off x="1431709" y="2700161"/>
            <a:ext cx="9601200" cy="1309687"/>
          </a:xfrm>
        </p:spPr>
        <p:txBody>
          <a:bodyPr/>
          <a:lstStyle/>
          <a:p>
            <a:pPr algn="ctr"/>
            <a:r>
              <a:rPr lang="en-US" b="1" dirty="0">
                <a:latin typeface="Skeena" pitchFamily="2" charset="0"/>
              </a:rPr>
              <a:t>What are synthetic data</a:t>
            </a:r>
            <a:endParaRPr lang="el-GR" b="1" dirty="0"/>
          </a:p>
        </p:txBody>
      </p:sp>
    </p:spTree>
    <p:extLst>
      <p:ext uri="{BB962C8B-B14F-4D97-AF65-F5344CB8AC3E}">
        <p14:creationId xmlns:p14="http://schemas.microsoft.com/office/powerpoint/2010/main" val="1571848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A49E-949E-13EB-D824-344CCF77A887}"/>
              </a:ext>
            </a:extLst>
          </p:cNvPr>
          <p:cNvSpPr>
            <a:spLocks noGrp="1"/>
          </p:cNvSpPr>
          <p:nvPr>
            <p:ph type="title"/>
          </p:nvPr>
        </p:nvSpPr>
        <p:spPr>
          <a:xfrm>
            <a:off x="1237420" y="0"/>
            <a:ext cx="9601200" cy="1309687"/>
          </a:xfrm>
        </p:spPr>
        <p:txBody>
          <a:bodyPr/>
          <a:lstStyle/>
          <a:p>
            <a:pPr algn="ctr"/>
            <a:r>
              <a:rPr lang="en-US" b="1" dirty="0">
                <a:latin typeface="Skeena" pitchFamily="2" charset="0"/>
              </a:rPr>
              <a:t>Results (without anomalies)</a:t>
            </a:r>
            <a:endParaRPr lang="el-GR" b="1" dirty="0"/>
          </a:p>
        </p:txBody>
      </p:sp>
      <p:pic>
        <p:nvPicPr>
          <p:cNvPr id="7" name="Picture 6" descr="A graph on a white background&#10;&#10;Description automatically generated">
            <a:extLst>
              <a:ext uri="{FF2B5EF4-FFF2-40B4-BE49-F238E27FC236}">
                <a16:creationId xmlns:a16="http://schemas.microsoft.com/office/drawing/2014/main" id="{FB9410C6-BA36-264C-C4F6-DD5A8DBE6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23" y="1795022"/>
            <a:ext cx="4813574" cy="3865282"/>
          </a:xfrm>
          <a:prstGeom prst="rect">
            <a:avLst/>
          </a:prstGeom>
        </p:spPr>
      </p:pic>
      <p:sp>
        <p:nvSpPr>
          <p:cNvPr id="6" name="TextBox 5">
            <a:extLst>
              <a:ext uri="{FF2B5EF4-FFF2-40B4-BE49-F238E27FC236}">
                <a16:creationId xmlns:a16="http://schemas.microsoft.com/office/drawing/2014/main" id="{9C675ED3-D1E2-88AA-5A52-6F136907540E}"/>
              </a:ext>
            </a:extLst>
          </p:cNvPr>
          <p:cNvSpPr txBox="1"/>
          <p:nvPr/>
        </p:nvSpPr>
        <p:spPr>
          <a:xfrm>
            <a:off x="1609278" y="1394902"/>
            <a:ext cx="2641600" cy="369332"/>
          </a:xfrm>
          <a:prstGeom prst="rect">
            <a:avLst/>
          </a:prstGeom>
          <a:noFill/>
        </p:spPr>
        <p:txBody>
          <a:bodyPr wrap="square" rtlCol="0">
            <a:spAutoFit/>
          </a:bodyPr>
          <a:lstStyle/>
          <a:p>
            <a:pPr algn="ctr"/>
            <a:r>
              <a:rPr lang="en-US" b="1" dirty="0">
                <a:latin typeface="Skeena" pitchFamily="2" charset="0"/>
              </a:rPr>
              <a:t>BEFORE</a:t>
            </a:r>
            <a:endParaRPr lang="el-GR" b="1" dirty="0"/>
          </a:p>
        </p:txBody>
      </p:sp>
      <p:sp>
        <p:nvSpPr>
          <p:cNvPr id="8" name="TextBox 7">
            <a:extLst>
              <a:ext uri="{FF2B5EF4-FFF2-40B4-BE49-F238E27FC236}">
                <a16:creationId xmlns:a16="http://schemas.microsoft.com/office/drawing/2014/main" id="{3C4E8B01-06AE-B951-883E-03FC90B1D865}"/>
              </a:ext>
            </a:extLst>
          </p:cNvPr>
          <p:cNvSpPr txBox="1"/>
          <p:nvPr/>
        </p:nvSpPr>
        <p:spPr>
          <a:xfrm>
            <a:off x="7455329" y="1394902"/>
            <a:ext cx="2641600" cy="369332"/>
          </a:xfrm>
          <a:prstGeom prst="rect">
            <a:avLst/>
          </a:prstGeom>
          <a:noFill/>
        </p:spPr>
        <p:txBody>
          <a:bodyPr wrap="square" rtlCol="0">
            <a:spAutoFit/>
          </a:bodyPr>
          <a:lstStyle/>
          <a:p>
            <a:pPr algn="ctr"/>
            <a:r>
              <a:rPr lang="en-US" b="1" dirty="0">
                <a:latin typeface="Skeena" pitchFamily="2" charset="0"/>
              </a:rPr>
              <a:t>AFTER</a:t>
            </a:r>
            <a:endParaRPr lang="el-GR" b="1" dirty="0"/>
          </a:p>
        </p:txBody>
      </p:sp>
      <p:sp>
        <p:nvSpPr>
          <p:cNvPr id="10" name="TextBox 9">
            <a:extLst>
              <a:ext uri="{FF2B5EF4-FFF2-40B4-BE49-F238E27FC236}">
                <a16:creationId xmlns:a16="http://schemas.microsoft.com/office/drawing/2014/main" id="{B160C1F6-29F2-1B69-B12D-D3CA9B639AF9}"/>
              </a:ext>
            </a:extLst>
          </p:cNvPr>
          <p:cNvSpPr txBox="1"/>
          <p:nvPr/>
        </p:nvSpPr>
        <p:spPr>
          <a:xfrm>
            <a:off x="5373196" y="4908588"/>
            <a:ext cx="6289612" cy="1600438"/>
          </a:xfrm>
          <a:prstGeom prst="rect">
            <a:avLst/>
          </a:prstGeom>
          <a:noFill/>
        </p:spPr>
        <p:txBody>
          <a:bodyPr wrap="square" rtlCol="0">
            <a:spAutoFit/>
          </a:bodyPr>
          <a:lstStyle/>
          <a:p>
            <a:pPr lvl="1">
              <a:buSzPts val="1000"/>
              <a:tabLst>
                <a:tab pos="914400" algn="l"/>
              </a:tabLst>
            </a:pPr>
            <a:r>
              <a:rPr lang="en-US" sz="1400" dirty="0">
                <a:effectLst/>
                <a:latin typeface="Skeena" pitchFamily="2" charset="0"/>
                <a:ea typeface="Times New Roman" panose="02020603050405020304" pitchFamily="18" charset="0"/>
                <a:cs typeface="Times New Roman" panose="02020603050405020304" pitchFamily="18" charset="0"/>
              </a:rPr>
              <a:t>The </a:t>
            </a:r>
            <a:r>
              <a:rPr lang="en-US" sz="1400" b="1" dirty="0">
                <a:effectLst/>
                <a:latin typeface="Skeena" pitchFamily="2" charset="0"/>
                <a:ea typeface="Times New Roman" panose="02020603050405020304" pitchFamily="18" charset="0"/>
                <a:cs typeface="Times New Roman" panose="02020603050405020304" pitchFamily="18" charset="0"/>
              </a:rPr>
              <a:t>deviations</a:t>
            </a:r>
            <a:r>
              <a:rPr lang="en-US" sz="1400" dirty="0">
                <a:effectLst/>
                <a:latin typeface="Skeena" pitchFamily="2" charset="0"/>
                <a:ea typeface="Times New Roman" panose="02020603050405020304" pitchFamily="18" charset="0"/>
                <a:cs typeface="Times New Roman" panose="02020603050405020304" pitchFamily="18" charset="0"/>
              </a:rPr>
              <a:t> between the "Synthetic Improved" data and the real data are beneficial for privacy purposes. </a:t>
            </a:r>
          </a:p>
          <a:p>
            <a:pPr lvl="1">
              <a:buSzPts val="1000"/>
              <a:tabLst>
                <a:tab pos="914400" algn="l"/>
              </a:tabLst>
            </a:pPr>
            <a:endParaRPr lang="en-US" sz="1400" dirty="0">
              <a:effectLst/>
              <a:latin typeface="Skeena" pitchFamily="2" charset="0"/>
              <a:ea typeface="Times New Roman" panose="02020603050405020304" pitchFamily="18" charset="0"/>
              <a:cs typeface="Times New Roman" panose="02020603050405020304" pitchFamily="18" charset="0"/>
            </a:endParaRPr>
          </a:p>
          <a:p>
            <a:pPr lvl="1">
              <a:buSzPts val="1000"/>
              <a:tabLst>
                <a:tab pos="914400" algn="l"/>
              </a:tabLst>
            </a:pPr>
            <a:r>
              <a:rPr lang="en-US" sz="1400" dirty="0">
                <a:effectLst/>
                <a:latin typeface="Skeena" pitchFamily="2" charset="0"/>
                <a:ea typeface="Times New Roman" panose="02020603050405020304" pitchFamily="18" charset="0"/>
                <a:cs typeface="Times New Roman" panose="02020603050405020304" pitchFamily="18" charset="0"/>
              </a:rPr>
              <a:t>While the synthetic data </a:t>
            </a:r>
            <a:r>
              <a:rPr lang="en-US" sz="1400" b="1" dirty="0">
                <a:effectLst/>
                <a:latin typeface="Skeena" pitchFamily="2" charset="0"/>
                <a:ea typeface="Times New Roman" panose="02020603050405020304" pitchFamily="18" charset="0"/>
                <a:cs typeface="Times New Roman" panose="02020603050405020304" pitchFamily="18" charset="0"/>
              </a:rPr>
              <a:t>captures general trends</a:t>
            </a:r>
            <a:r>
              <a:rPr lang="en-US" sz="1400" dirty="0">
                <a:effectLst/>
                <a:latin typeface="Skeena" pitchFamily="2" charset="0"/>
                <a:ea typeface="Times New Roman" panose="02020603050405020304" pitchFamily="18" charset="0"/>
                <a:cs typeface="Times New Roman" panose="02020603050405020304" pitchFamily="18" charset="0"/>
              </a:rPr>
              <a:t>, it avoids exact replication of the real data's fluctuations and sharp changes, </a:t>
            </a:r>
            <a:r>
              <a:rPr lang="en-US" sz="1400" b="1" dirty="0">
                <a:effectLst/>
                <a:latin typeface="Skeena" pitchFamily="2" charset="0"/>
                <a:ea typeface="Times New Roman" panose="02020603050405020304" pitchFamily="18" charset="0"/>
                <a:cs typeface="Times New Roman" panose="02020603050405020304" pitchFamily="18" charset="0"/>
              </a:rPr>
              <a:t>reducing the risk of identification</a:t>
            </a:r>
            <a:r>
              <a:rPr lang="en-US" sz="1400" dirty="0">
                <a:effectLst/>
                <a:latin typeface="Skeena" pitchFamily="2" charset="0"/>
                <a:ea typeface="Times New Roman" panose="02020603050405020304" pitchFamily="18" charset="0"/>
                <a:cs typeface="Times New Roman" panose="02020603050405020304" pitchFamily="18" charset="0"/>
              </a:rPr>
              <a:t>. This balance ensures the synthetic data </a:t>
            </a:r>
            <a:r>
              <a:rPr lang="en-US" sz="1400" b="1" dirty="0">
                <a:effectLst/>
                <a:latin typeface="Skeena" pitchFamily="2" charset="0"/>
                <a:ea typeface="Times New Roman" panose="02020603050405020304" pitchFamily="18" charset="0"/>
                <a:cs typeface="Times New Roman" panose="02020603050405020304" pitchFamily="18" charset="0"/>
              </a:rPr>
              <a:t>is useful for analysis while preserving the privacy of the original data</a:t>
            </a:r>
            <a:r>
              <a:rPr lang="en-US" sz="1400" dirty="0">
                <a:effectLst/>
                <a:latin typeface="Skeena" pitchFamily="2" charset="0"/>
                <a:ea typeface="Times New Roman" panose="02020603050405020304" pitchFamily="18" charset="0"/>
                <a:cs typeface="Times New Roman" panose="02020603050405020304" pitchFamily="18" charset="0"/>
              </a:rPr>
              <a:t>.</a:t>
            </a:r>
            <a:endParaRPr lang="el-GR" sz="1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graph showing a line graph&#10;&#10;Description automatically generated with medium confidence">
            <a:extLst>
              <a:ext uri="{FF2B5EF4-FFF2-40B4-BE49-F238E27FC236}">
                <a16:creationId xmlns:a16="http://schemas.microsoft.com/office/drawing/2014/main" id="{E31B8B08-5B9E-CD97-FF72-9E446615315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1249" y="1795022"/>
            <a:ext cx="5731510" cy="2814955"/>
          </a:xfrm>
          <a:prstGeom prst="rect">
            <a:avLst/>
          </a:prstGeom>
          <a:noFill/>
          <a:ln>
            <a:noFill/>
          </a:ln>
        </p:spPr>
      </p:pic>
    </p:spTree>
    <p:extLst>
      <p:ext uri="{BB962C8B-B14F-4D97-AF65-F5344CB8AC3E}">
        <p14:creationId xmlns:p14="http://schemas.microsoft.com/office/powerpoint/2010/main" val="1373250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A126-994B-75D8-6A5C-A8DAF018A186}"/>
              </a:ext>
            </a:extLst>
          </p:cNvPr>
          <p:cNvSpPr>
            <a:spLocks noGrp="1"/>
          </p:cNvSpPr>
          <p:nvPr>
            <p:ph type="title"/>
          </p:nvPr>
        </p:nvSpPr>
        <p:spPr>
          <a:xfrm>
            <a:off x="4533463" y="195899"/>
            <a:ext cx="4122751" cy="724111"/>
          </a:xfrm>
        </p:spPr>
        <p:txBody>
          <a:bodyPr/>
          <a:lstStyle/>
          <a:p>
            <a:r>
              <a:rPr lang="en-US" b="1" dirty="0">
                <a:latin typeface="Skeena" pitchFamily="2" charset="0"/>
              </a:rPr>
              <a:t>evaluation</a:t>
            </a:r>
            <a:endParaRPr lang="el-GR" b="1" dirty="0"/>
          </a:p>
        </p:txBody>
      </p:sp>
      <p:pic>
        <p:nvPicPr>
          <p:cNvPr id="5" name="Content Placeholder 4" descr="A screenshot of a computer screen&#10;&#10;Description automatically generated">
            <a:extLst>
              <a:ext uri="{FF2B5EF4-FFF2-40B4-BE49-F238E27FC236}">
                <a16:creationId xmlns:a16="http://schemas.microsoft.com/office/drawing/2014/main" id="{28D9BE66-5E13-0B2A-60EA-868405697C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85" y="1607344"/>
            <a:ext cx="4950483" cy="3643312"/>
          </a:xfrm>
        </p:spPr>
      </p:pic>
      <p:sp>
        <p:nvSpPr>
          <p:cNvPr id="4" name="TextBox 3">
            <a:extLst>
              <a:ext uri="{FF2B5EF4-FFF2-40B4-BE49-F238E27FC236}">
                <a16:creationId xmlns:a16="http://schemas.microsoft.com/office/drawing/2014/main" id="{8A73A081-1514-CAEC-1B77-923C2DB5644C}"/>
              </a:ext>
            </a:extLst>
          </p:cNvPr>
          <p:cNvSpPr txBox="1"/>
          <p:nvPr/>
        </p:nvSpPr>
        <p:spPr>
          <a:xfrm>
            <a:off x="1840322" y="1153680"/>
            <a:ext cx="2641600" cy="369332"/>
          </a:xfrm>
          <a:prstGeom prst="rect">
            <a:avLst/>
          </a:prstGeom>
          <a:noFill/>
        </p:spPr>
        <p:txBody>
          <a:bodyPr wrap="square" rtlCol="0">
            <a:spAutoFit/>
          </a:bodyPr>
          <a:lstStyle/>
          <a:p>
            <a:pPr algn="ctr"/>
            <a:r>
              <a:rPr lang="en-US" b="1" dirty="0">
                <a:latin typeface="Skeena" pitchFamily="2" charset="0"/>
              </a:rPr>
              <a:t>BEFORE</a:t>
            </a:r>
            <a:endParaRPr lang="el-GR" b="1" dirty="0"/>
          </a:p>
        </p:txBody>
      </p:sp>
      <p:sp>
        <p:nvSpPr>
          <p:cNvPr id="6" name="TextBox 5">
            <a:extLst>
              <a:ext uri="{FF2B5EF4-FFF2-40B4-BE49-F238E27FC236}">
                <a16:creationId xmlns:a16="http://schemas.microsoft.com/office/drawing/2014/main" id="{3667973F-E7BD-36A8-5E5C-615BA64D895D}"/>
              </a:ext>
            </a:extLst>
          </p:cNvPr>
          <p:cNvSpPr txBox="1"/>
          <p:nvPr/>
        </p:nvSpPr>
        <p:spPr>
          <a:xfrm>
            <a:off x="7775089" y="1153680"/>
            <a:ext cx="2641600" cy="369332"/>
          </a:xfrm>
          <a:prstGeom prst="rect">
            <a:avLst/>
          </a:prstGeom>
          <a:noFill/>
        </p:spPr>
        <p:txBody>
          <a:bodyPr wrap="square" rtlCol="0">
            <a:spAutoFit/>
          </a:bodyPr>
          <a:lstStyle/>
          <a:p>
            <a:pPr algn="ctr"/>
            <a:r>
              <a:rPr lang="en-US" b="1" dirty="0">
                <a:latin typeface="Skeena" pitchFamily="2" charset="0"/>
              </a:rPr>
              <a:t>AFTER</a:t>
            </a:r>
            <a:endParaRPr lang="el-GR" b="1" dirty="0"/>
          </a:p>
        </p:txBody>
      </p:sp>
      <p:sp>
        <p:nvSpPr>
          <p:cNvPr id="8" name="TextBox 7">
            <a:extLst>
              <a:ext uri="{FF2B5EF4-FFF2-40B4-BE49-F238E27FC236}">
                <a16:creationId xmlns:a16="http://schemas.microsoft.com/office/drawing/2014/main" id="{C8F896E2-231C-94F9-8B11-E6C06C9D0916}"/>
              </a:ext>
            </a:extLst>
          </p:cNvPr>
          <p:cNvSpPr txBox="1"/>
          <p:nvPr/>
        </p:nvSpPr>
        <p:spPr>
          <a:xfrm>
            <a:off x="5660304" y="4117605"/>
            <a:ext cx="5621035" cy="2215991"/>
          </a:xfrm>
          <a:prstGeom prst="rect">
            <a:avLst/>
          </a:prstGeom>
          <a:noFill/>
        </p:spPr>
        <p:txBody>
          <a:bodyPr wrap="square" rtlCol="0">
            <a:spAutoFit/>
          </a:bodyPr>
          <a:lstStyle/>
          <a:p>
            <a:endParaRPr lang="el-GR" sz="1400" dirty="0">
              <a:effectLst/>
            </a:endParaRPr>
          </a:p>
          <a:p>
            <a:pPr lvl="1">
              <a:buSzPts val="1000"/>
              <a:tabLst>
                <a:tab pos="914400" algn="l"/>
              </a:tabLst>
            </a:pPr>
            <a:r>
              <a:rPr lang="en-US" sz="1400" dirty="0">
                <a:effectLst/>
                <a:latin typeface="Skeena" pitchFamily="2" charset="0"/>
                <a:ea typeface="Times New Roman" panose="02020603050405020304" pitchFamily="18" charset="0"/>
                <a:cs typeface="Times New Roman" panose="02020603050405020304" pitchFamily="18" charset="0"/>
              </a:rPr>
              <a:t>Both PCA and t-SNE visualizations show a </a:t>
            </a:r>
            <a:r>
              <a:rPr lang="en-US" sz="1400" b="1" dirty="0">
                <a:effectLst/>
                <a:latin typeface="Skeena" pitchFamily="2" charset="0"/>
                <a:ea typeface="Times New Roman" panose="02020603050405020304" pitchFamily="18" charset="0"/>
                <a:cs typeface="Times New Roman" panose="02020603050405020304" pitchFamily="18" charset="0"/>
              </a:rPr>
              <a:t>good alignment between synthetic and real data distributions</a:t>
            </a:r>
            <a:r>
              <a:rPr lang="en-US" sz="1400" dirty="0">
                <a:effectLst/>
                <a:latin typeface="Skeena" pitchFamily="2" charset="0"/>
                <a:ea typeface="Times New Roman" panose="02020603050405020304" pitchFamily="18" charset="0"/>
                <a:cs typeface="Times New Roman" panose="02020603050405020304" pitchFamily="18" charset="0"/>
              </a:rPr>
              <a:t>. The synthetic data </a:t>
            </a:r>
            <a:r>
              <a:rPr lang="en-US" sz="1400" b="1" dirty="0">
                <a:effectLst/>
                <a:latin typeface="Skeena" pitchFamily="2" charset="0"/>
                <a:ea typeface="Times New Roman" panose="02020603050405020304" pitchFamily="18" charset="0"/>
                <a:cs typeface="Times New Roman" panose="02020603050405020304" pitchFamily="18" charset="0"/>
              </a:rPr>
              <a:t>captures the overall structure and clustering patterns of the real data</a:t>
            </a:r>
            <a:r>
              <a:rPr lang="en-US" sz="1400" dirty="0">
                <a:effectLst/>
                <a:latin typeface="Skeena" pitchFamily="2" charset="0"/>
                <a:ea typeface="Times New Roman" panose="02020603050405020304" pitchFamily="18" charset="0"/>
                <a:cs typeface="Times New Roman" panose="02020603050405020304" pitchFamily="18" charset="0"/>
              </a:rPr>
              <a:t>.</a:t>
            </a:r>
          </a:p>
          <a:p>
            <a:endParaRPr lang="el-GR" sz="1400" dirty="0">
              <a:effectLst/>
            </a:endParaRPr>
          </a:p>
          <a:p>
            <a:pPr lvl="1">
              <a:buSzPts val="1000"/>
              <a:tabLst>
                <a:tab pos="914400" algn="l"/>
              </a:tabLst>
            </a:pPr>
            <a:r>
              <a:rPr lang="en-US" sz="1400" dirty="0">
                <a:effectLst/>
                <a:latin typeface="Skeena" pitchFamily="2" charset="0"/>
                <a:ea typeface="Times New Roman" panose="02020603050405020304" pitchFamily="18" charset="0"/>
                <a:cs typeface="Times New Roman" panose="02020603050405020304" pitchFamily="18" charset="0"/>
              </a:rPr>
              <a:t>The overlap in cluster structures suggests that </a:t>
            </a:r>
            <a:r>
              <a:rPr lang="en-US" sz="1400" b="1" dirty="0">
                <a:effectLst/>
                <a:latin typeface="Skeena" pitchFamily="2" charset="0"/>
                <a:ea typeface="Times New Roman" panose="02020603050405020304" pitchFamily="18" charset="0"/>
                <a:cs typeface="Times New Roman" panose="02020603050405020304" pitchFamily="18" charset="0"/>
              </a:rPr>
              <a:t>the synthetic data retains significant analytical value</a:t>
            </a:r>
            <a:r>
              <a:rPr lang="en-US" sz="1400" dirty="0">
                <a:effectLst/>
                <a:latin typeface="Skeena" pitchFamily="2" charset="0"/>
                <a:ea typeface="Times New Roman" panose="02020603050405020304" pitchFamily="18" charset="0"/>
                <a:cs typeface="Times New Roman" panose="02020603050405020304" pitchFamily="18" charset="0"/>
              </a:rPr>
              <a:t>. It can be used for similar analyses as the real data </a:t>
            </a:r>
            <a:r>
              <a:rPr lang="en-US" sz="1400" b="1" dirty="0">
                <a:effectLst/>
                <a:latin typeface="Skeena" pitchFamily="2" charset="0"/>
                <a:ea typeface="Times New Roman" panose="02020603050405020304" pitchFamily="18" charset="0"/>
                <a:cs typeface="Times New Roman" panose="02020603050405020304" pitchFamily="18" charset="0"/>
              </a:rPr>
              <a:t>without compromising privacy</a:t>
            </a:r>
            <a:r>
              <a:rPr lang="en-US" sz="1400" dirty="0">
                <a:effectLst/>
                <a:latin typeface="Skeena" pitchFamily="2" charset="0"/>
                <a:ea typeface="Times New Roman" panose="02020603050405020304" pitchFamily="18" charset="0"/>
                <a:cs typeface="Times New Roman" panose="02020603050405020304" pitchFamily="18" charset="0"/>
              </a:rPr>
              <a:t>.</a:t>
            </a:r>
            <a:endParaRPr lang="el-GR" sz="1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endParaRPr lang="el-GR"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descr="A screenshot of a diagram&#10;&#10;Description automatically generated">
            <a:extLst>
              <a:ext uri="{FF2B5EF4-FFF2-40B4-BE49-F238E27FC236}">
                <a16:creationId xmlns:a16="http://schemas.microsoft.com/office/drawing/2014/main" id="{9B4E92DA-943D-8103-3711-C966AEC6C6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0921" y="1607344"/>
            <a:ext cx="6063740" cy="2100744"/>
          </a:xfrm>
          <a:prstGeom prst="rect">
            <a:avLst/>
          </a:prstGeom>
          <a:noFill/>
          <a:ln>
            <a:noFill/>
          </a:ln>
        </p:spPr>
      </p:pic>
    </p:spTree>
    <p:extLst>
      <p:ext uri="{BB962C8B-B14F-4D97-AF65-F5344CB8AC3E}">
        <p14:creationId xmlns:p14="http://schemas.microsoft.com/office/powerpoint/2010/main" val="2070744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A126-994B-75D8-6A5C-A8DAF018A186}"/>
              </a:ext>
            </a:extLst>
          </p:cNvPr>
          <p:cNvSpPr>
            <a:spLocks noGrp="1"/>
          </p:cNvSpPr>
          <p:nvPr>
            <p:ph type="title"/>
          </p:nvPr>
        </p:nvSpPr>
        <p:spPr>
          <a:xfrm>
            <a:off x="4034624" y="570467"/>
            <a:ext cx="4122751" cy="1309687"/>
          </a:xfrm>
        </p:spPr>
        <p:txBody>
          <a:bodyPr/>
          <a:lstStyle/>
          <a:p>
            <a:pPr algn="ctr"/>
            <a:r>
              <a:rPr lang="en-US" b="1" dirty="0">
                <a:latin typeface="Skeena" pitchFamily="2" charset="0"/>
              </a:rPr>
              <a:t>evaluation</a:t>
            </a:r>
            <a:endParaRPr lang="el-GR" b="1" dirty="0"/>
          </a:p>
        </p:txBody>
      </p:sp>
      <p:pic>
        <p:nvPicPr>
          <p:cNvPr id="9" name="Picture 8" descr="A screenshot of a computer&#10;&#10;Description automatically generated">
            <a:extLst>
              <a:ext uri="{FF2B5EF4-FFF2-40B4-BE49-F238E27FC236}">
                <a16:creationId xmlns:a16="http://schemas.microsoft.com/office/drawing/2014/main" id="{4A59C84D-B566-D3A1-BDB1-1E39CEF2C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61" y="2179125"/>
            <a:ext cx="5734704" cy="2858490"/>
          </a:xfrm>
          <a:prstGeom prst="rect">
            <a:avLst/>
          </a:prstGeom>
        </p:spPr>
      </p:pic>
      <p:sp>
        <p:nvSpPr>
          <p:cNvPr id="5" name="TextBox 4">
            <a:extLst>
              <a:ext uri="{FF2B5EF4-FFF2-40B4-BE49-F238E27FC236}">
                <a16:creationId xmlns:a16="http://schemas.microsoft.com/office/drawing/2014/main" id="{9E163FA5-2D3A-C6B3-C291-50D9853037A3}"/>
              </a:ext>
            </a:extLst>
          </p:cNvPr>
          <p:cNvSpPr txBox="1"/>
          <p:nvPr/>
        </p:nvSpPr>
        <p:spPr>
          <a:xfrm>
            <a:off x="1834713" y="1695488"/>
            <a:ext cx="2641600" cy="369332"/>
          </a:xfrm>
          <a:prstGeom prst="rect">
            <a:avLst/>
          </a:prstGeom>
          <a:noFill/>
        </p:spPr>
        <p:txBody>
          <a:bodyPr wrap="square" rtlCol="0">
            <a:spAutoFit/>
          </a:bodyPr>
          <a:lstStyle/>
          <a:p>
            <a:pPr algn="ctr"/>
            <a:r>
              <a:rPr lang="en-US" b="1" dirty="0">
                <a:latin typeface="Skeena" pitchFamily="2" charset="0"/>
              </a:rPr>
              <a:t>BEFORE</a:t>
            </a:r>
            <a:endParaRPr lang="el-GR" b="1" dirty="0"/>
          </a:p>
        </p:txBody>
      </p:sp>
      <p:sp>
        <p:nvSpPr>
          <p:cNvPr id="6" name="TextBox 5">
            <a:extLst>
              <a:ext uri="{FF2B5EF4-FFF2-40B4-BE49-F238E27FC236}">
                <a16:creationId xmlns:a16="http://schemas.microsoft.com/office/drawing/2014/main" id="{99A4DE0B-EB62-226B-8684-42120DF92DA2}"/>
              </a:ext>
            </a:extLst>
          </p:cNvPr>
          <p:cNvSpPr txBox="1"/>
          <p:nvPr/>
        </p:nvSpPr>
        <p:spPr>
          <a:xfrm>
            <a:off x="7769480" y="1695488"/>
            <a:ext cx="2641600" cy="369332"/>
          </a:xfrm>
          <a:prstGeom prst="rect">
            <a:avLst/>
          </a:prstGeom>
          <a:noFill/>
        </p:spPr>
        <p:txBody>
          <a:bodyPr wrap="square" rtlCol="0">
            <a:spAutoFit/>
          </a:bodyPr>
          <a:lstStyle/>
          <a:p>
            <a:pPr algn="ctr"/>
            <a:r>
              <a:rPr lang="en-US" b="1" dirty="0">
                <a:latin typeface="Skeena" pitchFamily="2" charset="0"/>
              </a:rPr>
              <a:t>AFTER</a:t>
            </a:r>
            <a:endParaRPr lang="el-GR" b="1" dirty="0"/>
          </a:p>
        </p:txBody>
      </p:sp>
      <p:sp>
        <p:nvSpPr>
          <p:cNvPr id="7" name="TextBox 6">
            <a:extLst>
              <a:ext uri="{FF2B5EF4-FFF2-40B4-BE49-F238E27FC236}">
                <a16:creationId xmlns:a16="http://schemas.microsoft.com/office/drawing/2014/main" id="{1DC4FB7C-5A06-F1AE-DE96-5D428250C821}"/>
              </a:ext>
            </a:extLst>
          </p:cNvPr>
          <p:cNvSpPr txBox="1"/>
          <p:nvPr/>
        </p:nvSpPr>
        <p:spPr>
          <a:xfrm>
            <a:off x="6507386" y="4241021"/>
            <a:ext cx="4790783" cy="1169551"/>
          </a:xfrm>
          <a:prstGeom prst="rect">
            <a:avLst/>
          </a:prstGeom>
          <a:noFill/>
        </p:spPr>
        <p:txBody>
          <a:bodyPr wrap="square" rtlCol="0">
            <a:spAutoFit/>
          </a:bodyPr>
          <a:lstStyle/>
          <a:p>
            <a:r>
              <a:rPr lang="en-US" sz="1400" dirty="0">
                <a:latin typeface="Skeena" pitchFamily="2" charset="0"/>
                <a:ea typeface="Times New Roman" panose="02020603050405020304" pitchFamily="18" charset="0"/>
              </a:rPr>
              <a:t>S</a:t>
            </a:r>
            <a:r>
              <a:rPr lang="en-US" sz="1400" dirty="0">
                <a:effectLst/>
                <a:latin typeface="Skeena" pitchFamily="2" charset="0"/>
                <a:ea typeface="Times New Roman" panose="02020603050405020304" pitchFamily="18" charset="0"/>
              </a:rPr>
              <a:t>ynthetic data does </a:t>
            </a:r>
            <a:r>
              <a:rPr lang="en-US" sz="1400" b="1" dirty="0">
                <a:effectLst/>
                <a:latin typeface="Skeena" pitchFamily="2" charset="0"/>
                <a:ea typeface="Times New Roman" panose="02020603050405020304" pitchFamily="18" charset="0"/>
              </a:rPr>
              <a:t>not perfectly capture the characteristics </a:t>
            </a:r>
            <a:r>
              <a:rPr lang="en-US" sz="1400" dirty="0">
                <a:effectLst/>
                <a:latin typeface="Skeena" pitchFamily="2" charset="0"/>
                <a:ea typeface="Times New Roman" panose="02020603050405020304" pitchFamily="18" charset="0"/>
              </a:rPr>
              <a:t>of the real data</a:t>
            </a:r>
          </a:p>
          <a:p>
            <a:endParaRPr lang="en-US" sz="1400" dirty="0">
              <a:effectLst/>
              <a:latin typeface="Skeena" pitchFamily="2" charset="0"/>
              <a:ea typeface="Times New Roman" panose="02020603050405020304" pitchFamily="18" charset="0"/>
            </a:endParaRPr>
          </a:p>
          <a:p>
            <a:r>
              <a:rPr lang="en-US" sz="1400" dirty="0">
                <a:effectLst/>
                <a:latin typeface="Skeena" pitchFamily="2" charset="0"/>
                <a:ea typeface="Times New Roman" panose="02020603050405020304" pitchFamily="18" charset="0"/>
              </a:rPr>
              <a:t>The decreasing MAE on both sets indicates</a:t>
            </a:r>
            <a:r>
              <a:rPr lang="en-US" sz="1400" b="1" dirty="0">
                <a:effectLst/>
                <a:latin typeface="Skeena" pitchFamily="2" charset="0"/>
                <a:ea typeface="Times New Roman" panose="02020603050405020304" pitchFamily="18" charset="0"/>
              </a:rPr>
              <a:t> better generalization and usefulness </a:t>
            </a:r>
            <a:r>
              <a:rPr lang="en-US" sz="1400" dirty="0">
                <a:effectLst/>
                <a:latin typeface="Skeena" pitchFamily="2" charset="0"/>
                <a:ea typeface="Times New Roman" panose="02020603050405020304" pitchFamily="18" charset="0"/>
              </a:rPr>
              <a:t>of real data for training.</a:t>
            </a:r>
          </a:p>
        </p:txBody>
      </p:sp>
      <p:pic>
        <p:nvPicPr>
          <p:cNvPr id="8" name="Picture 7" descr="A graph of a graph of a graph&#10;&#10;Description automatically generated with medium confidence">
            <a:extLst>
              <a:ext uri="{FF2B5EF4-FFF2-40B4-BE49-F238E27FC236}">
                <a16:creationId xmlns:a16="http://schemas.microsoft.com/office/drawing/2014/main" id="{6A1C0D62-A425-A3D3-42ED-3C37A172E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876" y="2179125"/>
            <a:ext cx="5605036" cy="1553062"/>
          </a:xfrm>
          <a:prstGeom prst="rect">
            <a:avLst/>
          </a:prstGeom>
        </p:spPr>
      </p:pic>
    </p:spTree>
    <p:extLst>
      <p:ext uri="{BB962C8B-B14F-4D97-AF65-F5344CB8AC3E}">
        <p14:creationId xmlns:p14="http://schemas.microsoft.com/office/powerpoint/2010/main" val="1757502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FA126-994B-75D8-6A5C-A8DAF018A186}"/>
              </a:ext>
            </a:extLst>
          </p:cNvPr>
          <p:cNvSpPr>
            <a:spLocks noGrp="1"/>
          </p:cNvSpPr>
          <p:nvPr>
            <p:ph type="title"/>
          </p:nvPr>
        </p:nvSpPr>
        <p:spPr>
          <a:xfrm>
            <a:off x="4027142" y="315010"/>
            <a:ext cx="4985960" cy="1309687"/>
          </a:xfrm>
        </p:spPr>
        <p:txBody>
          <a:bodyPr/>
          <a:lstStyle/>
          <a:p>
            <a:pPr algn="ctr"/>
            <a:r>
              <a:rPr lang="en-US" b="1" dirty="0">
                <a:latin typeface="Skeena" pitchFamily="2" charset="0"/>
              </a:rPr>
              <a:t>Evaluation</a:t>
            </a:r>
            <a:endParaRPr lang="el-GR" b="1" dirty="0"/>
          </a:p>
        </p:txBody>
      </p:sp>
      <p:sp>
        <p:nvSpPr>
          <p:cNvPr id="5" name="TextBox 4">
            <a:extLst>
              <a:ext uri="{FF2B5EF4-FFF2-40B4-BE49-F238E27FC236}">
                <a16:creationId xmlns:a16="http://schemas.microsoft.com/office/drawing/2014/main" id="{9E163FA5-2D3A-C6B3-C291-50D9853037A3}"/>
              </a:ext>
            </a:extLst>
          </p:cNvPr>
          <p:cNvSpPr txBox="1"/>
          <p:nvPr/>
        </p:nvSpPr>
        <p:spPr>
          <a:xfrm>
            <a:off x="1900176" y="1472410"/>
            <a:ext cx="2641600" cy="369332"/>
          </a:xfrm>
          <a:prstGeom prst="rect">
            <a:avLst/>
          </a:prstGeom>
          <a:noFill/>
        </p:spPr>
        <p:txBody>
          <a:bodyPr wrap="square" rtlCol="0">
            <a:spAutoFit/>
          </a:bodyPr>
          <a:lstStyle/>
          <a:p>
            <a:pPr algn="ctr"/>
            <a:r>
              <a:rPr lang="en-US" b="1" dirty="0">
                <a:latin typeface="Skeena" pitchFamily="2" charset="0"/>
              </a:rPr>
              <a:t>BEFORE</a:t>
            </a:r>
            <a:endParaRPr lang="el-GR" b="1" dirty="0"/>
          </a:p>
        </p:txBody>
      </p:sp>
      <p:sp>
        <p:nvSpPr>
          <p:cNvPr id="6" name="TextBox 5">
            <a:extLst>
              <a:ext uri="{FF2B5EF4-FFF2-40B4-BE49-F238E27FC236}">
                <a16:creationId xmlns:a16="http://schemas.microsoft.com/office/drawing/2014/main" id="{99A4DE0B-EB62-226B-8684-42120DF92DA2}"/>
              </a:ext>
            </a:extLst>
          </p:cNvPr>
          <p:cNvSpPr txBox="1"/>
          <p:nvPr/>
        </p:nvSpPr>
        <p:spPr>
          <a:xfrm>
            <a:off x="1952518" y="4066912"/>
            <a:ext cx="2641600" cy="369332"/>
          </a:xfrm>
          <a:prstGeom prst="rect">
            <a:avLst/>
          </a:prstGeom>
          <a:noFill/>
        </p:spPr>
        <p:txBody>
          <a:bodyPr wrap="square" rtlCol="0">
            <a:spAutoFit/>
          </a:bodyPr>
          <a:lstStyle/>
          <a:p>
            <a:pPr algn="ctr"/>
            <a:r>
              <a:rPr lang="en-US" b="1" dirty="0">
                <a:latin typeface="Skeena" pitchFamily="2" charset="0"/>
              </a:rPr>
              <a:t>AFTER</a:t>
            </a:r>
            <a:endParaRPr lang="el-GR" b="1" dirty="0"/>
          </a:p>
        </p:txBody>
      </p:sp>
      <p:sp>
        <p:nvSpPr>
          <p:cNvPr id="7" name="TextBox 6">
            <a:extLst>
              <a:ext uri="{FF2B5EF4-FFF2-40B4-BE49-F238E27FC236}">
                <a16:creationId xmlns:a16="http://schemas.microsoft.com/office/drawing/2014/main" id="{1DC4FB7C-5A06-F1AE-DE96-5D428250C821}"/>
              </a:ext>
            </a:extLst>
          </p:cNvPr>
          <p:cNvSpPr txBox="1"/>
          <p:nvPr/>
        </p:nvSpPr>
        <p:spPr>
          <a:xfrm>
            <a:off x="6617711" y="2926681"/>
            <a:ext cx="4790783" cy="2031325"/>
          </a:xfrm>
          <a:prstGeom prst="rect">
            <a:avLst/>
          </a:prstGeom>
          <a:noFill/>
        </p:spPr>
        <p:txBody>
          <a:bodyPr wrap="square" rtlCol="0">
            <a:spAutoFit/>
          </a:bodyPr>
          <a:lstStyle/>
          <a:p>
            <a:r>
              <a:rPr lang="en-US" sz="1400" dirty="0">
                <a:latin typeface="Skeena" pitchFamily="2" charset="0"/>
                <a:ea typeface="Times New Roman" panose="02020603050405020304" pitchFamily="18" charset="0"/>
              </a:rPr>
              <a:t>T</a:t>
            </a:r>
            <a:r>
              <a:rPr lang="en-US" sz="1400" dirty="0">
                <a:effectLst/>
                <a:latin typeface="Skeena" pitchFamily="2" charset="0"/>
                <a:ea typeface="Times New Roman" panose="02020603050405020304" pitchFamily="18" charset="0"/>
              </a:rPr>
              <a:t>he model </a:t>
            </a:r>
            <a:r>
              <a:rPr lang="en-US" sz="1400" b="1" dirty="0">
                <a:effectLst/>
                <a:latin typeface="Skeena" pitchFamily="2" charset="0"/>
                <a:ea typeface="Times New Roman" panose="02020603050405020304" pitchFamily="18" charset="0"/>
              </a:rPr>
              <a:t>quickly learns to discriminate between classes </a:t>
            </a:r>
            <a:r>
              <a:rPr lang="en-US" sz="1400" dirty="0">
                <a:effectLst/>
                <a:latin typeface="Skeena" pitchFamily="2" charset="0"/>
                <a:ea typeface="Times New Roman" panose="02020603050405020304" pitchFamily="18" charset="0"/>
              </a:rPr>
              <a:t>in the training data.</a:t>
            </a:r>
          </a:p>
          <a:p>
            <a:pPr marL="285750" indent="-285750">
              <a:buFont typeface="Arial" panose="020B0604020202020204" pitchFamily="34" charset="0"/>
              <a:buChar char="•"/>
            </a:pPr>
            <a:endParaRPr lang="en-US" sz="1400" dirty="0">
              <a:effectLst/>
              <a:latin typeface="Skeena" pitchFamily="2" charset="0"/>
              <a:ea typeface="Times New Roman" panose="02020603050405020304" pitchFamily="18" charset="0"/>
            </a:endParaRPr>
          </a:p>
          <a:p>
            <a:r>
              <a:rPr lang="en-US" sz="1400" dirty="0">
                <a:latin typeface="Skeena" pitchFamily="2" charset="0"/>
                <a:ea typeface="Times New Roman" panose="02020603050405020304" pitchFamily="18" charset="0"/>
              </a:rPr>
              <a:t>T</a:t>
            </a:r>
            <a:r>
              <a:rPr lang="en-US" sz="1400" dirty="0">
                <a:effectLst/>
                <a:latin typeface="Skeena" pitchFamily="2" charset="0"/>
                <a:ea typeface="Times New Roman" panose="02020603050405020304" pitchFamily="18" charset="0"/>
              </a:rPr>
              <a:t>he model </a:t>
            </a:r>
            <a:r>
              <a:rPr lang="en-US" sz="1400" dirty="0">
                <a:latin typeface="Skeena" pitchFamily="2" charset="0"/>
                <a:ea typeface="Times New Roman" panose="02020603050405020304" pitchFamily="18" charset="0"/>
              </a:rPr>
              <a:t>displays</a:t>
            </a:r>
            <a:r>
              <a:rPr lang="en-US" sz="1400" dirty="0">
                <a:effectLst/>
                <a:latin typeface="Skeena" pitchFamily="2" charset="0"/>
                <a:ea typeface="Times New Roman" panose="02020603050405020304" pitchFamily="18" charset="0"/>
              </a:rPr>
              <a:t> </a:t>
            </a:r>
            <a:r>
              <a:rPr lang="en-US" sz="1400" b="1" dirty="0">
                <a:effectLst/>
                <a:latin typeface="Skeena" pitchFamily="2" charset="0"/>
                <a:ea typeface="Times New Roman" panose="02020603050405020304" pitchFamily="18" charset="0"/>
              </a:rPr>
              <a:t>good generalization performance </a:t>
            </a:r>
            <a:r>
              <a:rPr lang="en-US" sz="1400" dirty="0">
                <a:effectLst/>
                <a:latin typeface="Skeena" pitchFamily="2" charset="0"/>
                <a:ea typeface="Times New Roman" panose="02020603050405020304" pitchFamily="18" charset="0"/>
              </a:rPr>
              <a:t>on unseen data</a:t>
            </a:r>
          </a:p>
          <a:p>
            <a:pPr marL="285750" indent="-285750">
              <a:buFont typeface="Arial" panose="020B0604020202020204" pitchFamily="34" charset="0"/>
              <a:buChar char="•"/>
            </a:pPr>
            <a:endParaRPr lang="en-US" sz="1400" dirty="0">
              <a:effectLst/>
              <a:latin typeface="Skeena" pitchFamily="2" charset="0"/>
              <a:ea typeface="Times New Roman" panose="02020603050405020304" pitchFamily="18" charset="0"/>
            </a:endParaRPr>
          </a:p>
          <a:p>
            <a:r>
              <a:rPr lang="en-US" sz="1400" dirty="0">
                <a:effectLst/>
                <a:latin typeface="Skeena" pitchFamily="2" charset="0"/>
                <a:ea typeface="Times New Roman" panose="02020603050405020304" pitchFamily="18" charset="0"/>
              </a:rPr>
              <a:t>Model </a:t>
            </a:r>
            <a:r>
              <a:rPr lang="en-US" sz="1400" b="1" dirty="0">
                <a:effectLst/>
                <a:latin typeface="Skeena" pitchFamily="2" charset="0"/>
                <a:ea typeface="Times New Roman" panose="02020603050405020304" pitchFamily="18" charset="0"/>
              </a:rPr>
              <a:t>converged and is no longer learning significantly </a:t>
            </a:r>
            <a:r>
              <a:rPr lang="en-US" sz="1400" dirty="0">
                <a:effectLst/>
                <a:latin typeface="Skeena" pitchFamily="2" charset="0"/>
                <a:ea typeface="Times New Roman" panose="02020603050405020304" pitchFamily="18" charset="0"/>
              </a:rPr>
              <a:t>from the training data after 60-70 epochs</a:t>
            </a:r>
          </a:p>
          <a:p>
            <a:pPr marL="285750" indent="-285750">
              <a:buFont typeface="Arial" panose="020B0604020202020204" pitchFamily="34" charset="0"/>
              <a:buChar char="•"/>
            </a:pPr>
            <a:endParaRPr lang="en-US" sz="1400" dirty="0">
              <a:effectLst/>
              <a:latin typeface="Skeena" pitchFamily="2" charset="0"/>
              <a:ea typeface="Times New Roman" panose="02020603050405020304" pitchFamily="18" charset="0"/>
            </a:endParaRPr>
          </a:p>
        </p:txBody>
      </p:sp>
      <p:pic>
        <p:nvPicPr>
          <p:cNvPr id="4" name="Picture 3" descr="A screenshot of a graph&#10;&#10;Description automatically generated">
            <a:extLst>
              <a:ext uri="{FF2B5EF4-FFF2-40B4-BE49-F238E27FC236}">
                <a16:creationId xmlns:a16="http://schemas.microsoft.com/office/drawing/2014/main" id="{35D6B685-B2AC-F9D7-F406-9C46CDAEE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335" y="2126780"/>
            <a:ext cx="5797345" cy="1693506"/>
          </a:xfrm>
          <a:prstGeom prst="rect">
            <a:avLst/>
          </a:prstGeom>
        </p:spPr>
      </p:pic>
      <p:pic>
        <p:nvPicPr>
          <p:cNvPr id="10" name="Picture 9" descr="A graph of a line and a line&#10;&#10;Description automatically generated with medium confidence">
            <a:extLst>
              <a:ext uri="{FF2B5EF4-FFF2-40B4-BE49-F238E27FC236}">
                <a16:creationId xmlns:a16="http://schemas.microsoft.com/office/drawing/2014/main" id="{5EFAF7D5-5EB8-CBD5-70F1-9B4E30DC01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36" y="4695883"/>
            <a:ext cx="5797345" cy="1597385"/>
          </a:xfrm>
          <a:prstGeom prst="rect">
            <a:avLst/>
          </a:prstGeom>
          <a:noFill/>
          <a:ln>
            <a:noFill/>
          </a:ln>
        </p:spPr>
      </p:pic>
    </p:spTree>
    <p:extLst>
      <p:ext uri="{BB962C8B-B14F-4D97-AF65-F5344CB8AC3E}">
        <p14:creationId xmlns:p14="http://schemas.microsoft.com/office/powerpoint/2010/main" val="1672256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E53C-0A1A-7D94-1A3B-02C829E3A93F}"/>
              </a:ext>
            </a:extLst>
          </p:cNvPr>
          <p:cNvSpPr>
            <a:spLocks noGrp="1"/>
          </p:cNvSpPr>
          <p:nvPr>
            <p:ph type="title"/>
          </p:nvPr>
        </p:nvSpPr>
        <p:spPr>
          <a:xfrm>
            <a:off x="1450307" y="1157492"/>
            <a:ext cx="9446293" cy="678613"/>
          </a:xfrm>
        </p:spPr>
        <p:txBody>
          <a:bodyPr anchor="ctr">
            <a:normAutofit/>
          </a:bodyPr>
          <a:lstStyle/>
          <a:p>
            <a:pPr algn="ctr"/>
            <a:r>
              <a:rPr lang="en-US" b="1" dirty="0">
                <a:latin typeface="Skeena" pitchFamily="2" charset="0"/>
              </a:rPr>
              <a:t>Future work</a:t>
            </a:r>
            <a:endParaRPr lang="el-GR" b="1" dirty="0"/>
          </a:p>
        </p:txBody>
      </p:sp>
      <p:graphicFrame>
        <p:nvGraphicFramePr>
          <p:cNvPr id="5" name="Content Placeholder 2">
            <a:extLst>
              <a:ext uri="{FF2B5EF4-FFF2-40B4-BE49-F238E27FC236}">
                <a16:creationId xmlns:a16="http://schemas.microsoft.com/office/drawing/2014/main" id="{8DACB8C5-1EDC-E3B1-91BF-F78903AF4F15}"/>
              </a:ext>
            </a:extLst>
          </p:cNvPr>
          <p:cNvGraphicFramePr>
            <a:graphicFrameLocks noGrp="1"/>
          </p:cNvGraphicFramePr>
          <p:nvPr>
            <p:ph idx="1"/>
            <p:extLst>
              <p:ext uri="{D42A27DB-BD31-4B8C-83A1-F6EECF244321}">
                <p14:modId xmlns:p14="http://schemas.microsoft.com/office/powerpoint/2010/main" val="2223597906"/>
              </p:ext>
            </p:extLst>
          </p:nvPr>
        </p:nvGraphicFramePr>
        <p:xfrm>
          <a:off x="1295400" y="2687682"/>
          <a:ext cx="9601200" cy="3279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551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Magnifying glass on clear background">
            <a:extLst>
              <a:ext uri="{FF2B5EF4-FFF2-40B4-BE49-F238E27FC236}">
                <a16:creationId xmlns:a16="http://schemas.microsoft.com/office/drawing/2014/main" id="{5F7D5C1D-B861-F575-73E1-EEB2AA0906D0}"/>
              </a:ext>
            </a:extLst>
          </p:cNvPr>
          <p:cNvPicPr>
            <a:picLocks noChangeAspect="1"/>
          </p:cNvPicPr>
          <p:nvPr/>
        </p:nvPicPr>
        <p:blipFill rotWithShape="1">
          <a:blip r:embed="rId2">
            <a:alphaModFix amt="60000"/>
          </a:blip>
          <a:srcRect b="15730"/>
          <a:stretch/>
        </p:blipFill>
        <p:spPr>
          <a:xfrm>
            <a:off x="-149" y="-5291"/>
            <a:ext cx="12192001" cy="6858000"/>
          </a:xfrm>
          <a:prstGeom prst="rect">
            <a:avLst/>
          </a:prstGeom>
        </p:spPr>
      </p:pic>
      <p:sp>
        <p:nvSpPr>
          <p:cNvPr id="26" name="Freeform: Shape 25">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08F4D6-88EE-1063-D72E-261364920B59}"/>
              </a:ext>
            </a:extLst>
          </p:cNvPr>
          <p:cNvSpPr>
            <a:spLocks noGrp="1"/>
          </p:cNvSpPr>
          <p:nvPr>
            <p:ph type="title"/>
          </p:nvPr>
        </p:nvSpPr>
        <p:spPr>
          <a:xfrm>
            <a:off x="776882" y="2398143"/>
            <a:ext cx="5143500" cy="2116348"/>
          </a:xfrm>
          <a:noFill/>
        </p:spPr>
        <p:txBody>
          <a:bodyPr vert="horz" lIns="91440" tIns="45720" rIns="91440" bIns="45720" rtlCol="0" anchor="b">
            <a:normAutofit/>
          </a:bodyPr>
          <a:lstStyle/>
          <a:p>
            <a:r>
              <a:rPr lang="en-US" sz="3200" b="1" spc="530" dirty="0">
                <a:solidFill>
                  <a:srgbClr val="FFFFFF"/>
                </a:solidFill>
                <a:latin typeface="Skeena" pitchFamily="2" charset="0"/>
              </a:rPr>
              <a:t>THANK YOU!</a:t>
            </a:r>
            <a:br>
              <a:rPr lang="en-US" sz="3200" b="1" spc="530" dirty="0">
                <a:solidFill>
                  <a:srgbClr val="FFFFFF"/>
                </a:solidFill>
                <a:latin typeface="Skeena" pitchFamily="2" charset="0"/>
              </a:rPr>
            </a:br>
            <a:r>
              <a:rPr lang="en-US" sz="3200" b="1" spc="530" dirty="0">
                <a:solidFill>
                  <a:srgbClr val="FFFFFF"/>
                </a:solidFill>
                <a:latin typeface="Skeena" pitchFamily="2" charset="0"/>
              </a:rPr>
              <a:t>Any questions?</a:t>
            </a:r>
          </a:p>
        </p:txBody>
      </p:sp>
      <p:sp>
        <p:nvSpPr>
          <p:cNvPr id="3" name="Slide Number Placeholder 2">
            <a:extLst>
              <a:ext uri="{FF2B5EF4-FFF2-40B4-BE49-F238E27FC236}">
                <a16:creationId xmlns:a16="http://schemas.microsoft.com/office/drawing/2014/main" id="{6E24A55A-B820-F31B-49D2-01861E215D5E}"/>
              </a:ext>
            </a:extLst>
          </p:cNvPr>
          <p:cNvSpPr>
            <a:spLocks noGrp="1"/>
          </p:cNvSpPr>
          <p:nvPr>
            <p:ph type="sldNum" sz="quarter" idx="12"/>
          </p:nvPr>
        </p:nvSpPr>
        <p:spPr/>
        <p:txBody>
          <a:bodyPr/>
          <a:lstStyle/>
          <a:p>
            <a:fld id="{1B8B3671-A306-4A69-8480-FA9BE839245D}" type="slidenum">
              <a:rPr lang="en-US" smtClean="0"/>
              <a:t>35</a:t>
            </a:fld>
            <a:endParaRPr lang="en-US"/>
          </a:p>
        </p:txBody>
      </p:sp>
    </p:spTree>
    <p:extLst>
      <p:ext uri="{BB962C8B-B14F-4D97-AF65-F5344CB8AC3E}">
        <p14:creationId xmlns:p14="http://schemas.microsoft.com/office/powerpoint/2010/main" val="82407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E824-21BB-57C8-014E-EC63169121B5}"/>
              </a:ext>
            </a:extLst>
          </p:cNvPr>
          <p:cNvSpPr>
            <a:spLocks noGrp="1"/>
          </p:cNvSpPr>
          <p:nvPr>
            <p:ph type="title"/>
          </p:nvPr>
        </p:nvSpPr>
        <p:spPr>
          <a:xfrm>
            <a:off x="1295399" y="544051"/>
            <a:ext cx="9601200" cy="1309687"/>
          </a:xfrm>
        </p:spPr>
        <p:txBody>
          <a:bodyPr/>
          <a:lstStyle/>
          <a:p>
            <a:pPr algn="ctr"/>
            <a:r>
              <a:rPr lang="en-US" b="1" dirty="0">
                <a:latin typeface="Skeena" pitchFamily="2" charset="0"/>
              </a:rPr>
              <a:t>What are synthetic data</a:t>
            </a:r>
            <a:endParaRPr lang="el-GR" b="1" dirty="0"/>
          </a:p>
        </p:txBody>
      </p:sp>
      <p:sp>
        <p:nvSpPr>
          <p:cNvPr id="3" name="Content Placeholder 2">
            <a:extLst>
              <a:ext uri="{FF2B5EF4-FFF2-40B4-BE49-F238E27FC236}">
                <a16:creationId xmlns:a16="http://schemas.microsoft.com/office/drawing/2014/main" id="{9A3CDC45-9B51-94FF-15EA-D8B858351499}"/>
              </a:ext>
            </a:extLst>
          </p:cNvPr>
          <p:cNvSpPr>
            <a:spLocks noGrp="1"/>
          </p:cNvSpPr>
          <p:nvPr>
            <p:ph idx="1"/>
          </p:nvPr>
        </p:nvSpPr>
        <p:spPr>
          <a:xfrm>
            <a:off x="1024128" y="1853738"/>
            <a:ext cx="9872471" cy="3643312"/>
          </a:xfrm>
        </p:spPr>
        <p:txBody>
          <a:bodyPr/>
          <a:lstStyle/>
          <a:p>
            <a:pPr marL="0" indent="0" algn="ctr">
              <a:buNone/>
            </a:pPr>
            <a:r>
              <a:rPr lang="en-US" dirty="0">
                <a:latin typeface="Skeena" pitchFamily="2" charset="0"/>
                <a:ea typeface="Aptos" panose="020B0004020202020204" pitchFamily="34" charset="0"/>
                <a:cs typeface="Times New Roman" panose="02020603050405020304" pitchFamily="18" charset="0"/>
              </a:rPr>
              <a:t>A</a:t>
            </a:r>
            <a:r>
              <a:rPr lang="en-US" sz="1800" dirty="0">
                <a:effectLst/>
                <a:latin typeface="Skeena" pitchFamily="2" charset="0"/>
                <a:ea typeface="Aptos" panose="020B0004020202020204" pitchFamily="34" charset="0"/>
                <a:cs typeface="Times New Roman" panose="02020603050405020304" pitchFamily="18" charset="0"/>
              </a:rPr>
              <a:t>rtificially generated data that mimic real-world data: the data is not captured, measured, or recorded from the real world. Instead, algorithms or software were used to create or generate this data.</a:t>
            </a:r>
          </a:p>
          <a:p>
            <a:pPr marL="0" indent="0" algn="ctr">
              <a:buNone/>
            </a:pPr>
            <a:endParaRPr lang="en-US" sz="1800" dirty="0">
              <a:effectLst/>
              <a:latin typeface="Skeena" pitchFamily="2" charset="0"/>
              <a:ea typeface="Aptos" panose="020B0004020202020204" pitchFamily="34" charset="0"/>
              <a:cs typeface="Times New Roman" panose="02020603050405020304" pitchFamily="18" charset="0"/>
            </a:endParaRPr>
          </a:p>
          <a:p>
            <a:endParaRPr lang="el-GR" dirty="0"/>
          </a:p>
        </p:txBody>
      </p:sp>
      <p:pic>
        <p:nvPicPr>
          <p:cNvPr id="5" name="Picture 4" descr="A blue graph with text&#10;&#10;Description automatically generated with medium confidence">
            <a:extLst>
              <a:ext uri="{FF2B5EF4-FFF2-40B4-BE49-F238E27FC236}">
                <a16:creationId xmlns:a16="http://schemas.microsoft.com/office/drawing/2014/main" id="{F3B11183-1EFA-ED3C-1CFC-977F526CD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935" y="3052388"/>
            <a:ext cx="5933395" cy="3146800"/>
          </a:xfrm>
          <a:prstGeom prst="rect">
            <a:avLst/>
          </a:prstGeom>
        </p:spPr>
      </p:pic>
      <p:sp>
        <p:nvSpPr>
          <p:cNvPr id="4" name="Slide Number Placeholder 3">
            <a:extLst>
              <a:ext uri="{FF2B5EF4-FFF2-40B4-BE49-F238E27FC236}">
                <a16:creationId xmlns:a16="http://schemas.microsoft.com/office/drawing/2014/main" id="{5BB94D33-07C6-66AA-21F6-4D5F334B3D53}"/>
              </a:ext>
            </a:extLst>
          </p:cNvPr>
          <p:cNvSpPr>
            <a:spLocks noGrp="1"/>
          </p:cNvSpPr>
          <p:nvPr>
            <p:ph type="sldNum" sz="quarter" idx="12"/>
          </p:nvPr>
        </p:nvSpPr>
        <p:spPr/>
        <p:txBody>
          <a:bodyPr/>
          <a:lstStyle/>
          <a:p>
            <a:fld id="{1B8B3671-A306-4A69-8480-FA9BE839245D}" type="slidenum">
              <a:rPr lang="en-US" smtClean="0"/>
              <a:t>4</a:t>
            </a:fld>
            <a:endParaRPr lang="en-US"/>
          </a:p>
        </p:txBody>
      </p:sp>
    </p:spTree>
    <p:extLst>
      <p:ext uri="{BB962C8B-B14F-4D97-AF65-F5344CB8AC3E}">
        <p14:creationId xmlns:p14="http://schemas.microsoft.com/office/powerpoint/2010/main" val="1150166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53319-A181-1334-388F-A0865B74FAAE}"/>
              </a:ext>
            </a:extLst>
          </p:cNvPr>
          <p:cNvSpPr>
            <a:spLocks noGrp="1"/>
          </p:cNvSpPr>
          <p:nvPr>
            <p:ph type="title"/>
          </p:nvPr>
        </p:nvSpPr>
        <p:spPr>
          <a:xfrm>
            <a:off x="1295400" y="604424"/>
            <a:ext cx="9601200" cy="1309687"/>
          </a:xfrm>
        </p:spPr>
        <p:txBody>
          <a:bodyPr/>
          <a:lstStyle/>
          <a:p>
            <a:pPr algn="ctr"/>
            <a:r>
              <a:rPr lang="en-US" b="1" dirty="0">
                <a:latin typeface="Skeena" pitchFamily="2" charset="0"/>
              </a:rPr>
              <a:t>Why do we need synthetic data</a:t>
            </a:r>
            <a:endParaRPr lang="el-GR" b="1" dirty="0"/>
          </a:p>
        </p:txBody>
      </p:sp>
      <p:graphicFrame>
        <p:nvGraphicFramePr>
          <p:cNvPr id="5" name="Content Placeholder 2">
            <a:extLst>
              <a:ext uri="{FF2B5EF4-FFF2-40B4-BE49-F238E27FC236}">
                <a16:creationId xmlns:a16="http://schemas.microsoft.com/office/drawing/2014/main" id="{56389CC0-4F55-95AD-CE44-BABB94A25E6C}"/>
              </a:ext>
            </a:extLst>
          </p:cNvPr>
          <p:cNvGraphicFramePr>
            <a:graphicFrameLocks noGrp="1"/>
          </p:cNvGraphicFramePr>
          <p:nvPr>
            <p:ph idx="1"/>
          </p:nvPr>
        </p:nvGraphicFramePr>
        <p:xfrm>
          <a:off x="1295400" y="2262188"/>
          <a:ext cx="9601200" cy="3643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A5F79C9-355F-54E9-C11D-A6D03F460344}"/>
              </a:ext>
            </a:extLst>
          </p:cNvPr>
          <p:cNvSpPr>
            <a:spLocks noGrp="1"/>
          </p:cNvSpPr>
          <p:nvPr>
            <p:ph type="sldNum" sz="quarter" idx="12"/>
          </p:nvPr>
        </p:nvSpPr>
        <p:spPr/>
        <p:txBody>
          <a:bodyPr/>
          <a:lstStyle/>
          <a:p>
            <a:fld id="{1B8B3671-A306-4A69-8480-FA9BE839245D}" type="slidenum">
              <a:rPr lang="en-US" smtClean="0"/>
              <a:t>5</a:t>
            </a:fld>
            <a:endParaRPr lang="en-US"/>
          </a:p>
        </p:txBody>
      </p:sp>
    </p:spTree>
    <p:extLst>
      <p:ext uri="{BB962C8B-B14F-4D97-AF65-F5344CB8AC3E}">
        <p14:creationId xmlns:p14="http://schemas.microsoft.com/office/powerpoint/2010/main" val="1699458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1D6B-7604-3B54-8433-216BC1A35C7F}"/>
              </a:ext>
            </a:extLst>
          </p:cNvPr>
          <p:cNvSpPr>
            <a:spLocks noGrp="1"/>
          </p:cNvSpPr>
          <p:nvPr>
            <p:ph type="title"/>
          </p:nvPr>
        </p:nvSpPr>
        <p:spPr>
          <a:xfrm>
            <a:off x="1128778" y="613309"/>
            <a:ext cx="9601200" cy="1309687"/>
          </a:xfrm>
        </p:spPr>
        <p:txBody>
          <a:bodyPr/>
          <a:lstStyle/>
          <a:p>
            <a:pPr algn="ctr"/>
            <a:r>
              <a:rPr lang="en-US" b="1" dirty="0">
                <a:latin typeface="Skeena" pitchFamily="2" charset="0"/>
              </a:rPr>
              <a:t>Why synthetic data in finance</a:t>
            </a:r>
            <a:endParaRPr lang="el-GR" b="1" dirty="0"/>
          </a:p>
        </p:txBody>
      </p:sp>
      <p:sp>
        <p:nvSpPr>
          <p:cNvPr id="3" name="Content Placeholder 2">
            <a:extLst>
              <a:ext uri="{FF2B5EF4-FFF2-40B4-BE49-F238E27FC236}">
                <a16:creationId xmlns:a16="http://schemas.microsoft.com/office/drawing/2014/main" id="{DA3530E8-E375-8EE3-A940-FCCE00EA927C}"/>
              </a:ext>
            </a:extLst>
          </p:cNvPr>
          <p:cNvSpPr txBox="1">
            <a:spLocks/>
          </p:cNvSpPr>
          <p:nvPr/>
        </p:nvSpPr>
        <p:spPr>
          <a:xfrm>
            <a:off x="1295400" y="2262188"/>
            <a:ext cx="9601200" cy="3643312"/>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keena" pitchFamily="2" charset="0"/>
              </a:rPr>
              <a:t>Regulatory Compliance and Privacy</a:t>
            </a:r>
            <a:endParaRPr lang="en-US" sz="1100" dirty="0">
              <a:latin typeface="Skeena" pitchFamily="2" charset="0"/>
            </a:endParaRPr>
          </a:p>
          <a:p>
            <a:r>
              <a:rPr lang="en-US" dirty="0">
                <a:latin typeface="Skeena" pitchFamily="2" charset="0"/>
              </a:rPr>
              <a:t>Risk Management</a:t>
            </a:r>
          </a:p>
          <a:p>
            <a:r>
              <a:rPr lang="en-US" dirty="0">
                <a:latin typeface="Skeena" pitchFamily="2" charset="0"/>
              </a:rPr>
              <a:t>Fraud detection</a:t>
            </a:r>
            <a:endParaRPr lang="el-GR" sz="1400" dirty="0"/>
          </a:p>
        </p:txBody>
      </p:sp>
    </p:spTree>
    <p:extLst>
      <p:ext uri="{BB962C8B-B14F-4D97-AF65-F5344CB8AC3E}">
        <p14:creationId xmlns:p14="http://schemas.microsoft.com/office/powerpoint/2010/main" val="198770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C33A-1B25-55D6-01DE-7F5463B70FEF}"/>
              </a:ext>
            </a:extLst>
          </p:cNvPr>
          <p:cNvSpPr>
            <a:spLocks noGrp="1"/>
          </p:cNvSpPr>
          <p:nvPr>
            <p:ph type="title"/>
          </p:nvPr>
        </p:nvSpPr>
        <p:spPr>
          <a:xfrm>
            <a:off x="1352195" y="683937"/>
            <a:ext cx="9601200" cy="1309687"/>
          </a:xfrm>
        </p:spPr>
        <p:txBody>
          <a:bodyPr/>
          <a:lstStyle/>
          <a:p>
            <a:pPr algn="ctr"/>
            <a:r>
              <a:rPr lang="en-US" b="1" dirty="0">
                <a:latin typeface="Skeena" pitchFamily="2" charset="0"/>
              </a:rPr>
              <a:t>Data SOURCE</a:t>
            </a:r>
            <a:endParaRPr lang="el-GR" b="1" dirty="0"/>
          </a:p>
        </p:txBody>
      </p:sp>
      <p:sp>
        <p:nvSpPr>
          <p:cNvPr id="3" name="Content Placeholder 2">
            <a:extLst>
              <a:ext uri="{FF2B5EF4-FFF2-40B4-BE49-F238E27FC236}">
                <a16:creationId xmlns:a16="http://schemas.microsoft.com/office/drawing/2014/main" id="{26D3CF80-D3CD-3C8A-B358-438798EDBE41}"/>
              </a:ext>
            </a:extLst>
          </p:cNvPr>
          <p:cNvSpPr>
            <a:spLocks noGrp="1"/>
          </p:cNvSpPr>
          <p:nvPr>
            <p:ph idx="1"/>
          </p:nvPr>
        </p:nvSpPr>
        <p:spPr>
          <a:xfrm>
            <a:off x="1295400" y="2262188"/>
            <a:ext cx="10202056" cy="4202112"/>
          </a:xfrm>
        </p:spPr>
        <p:txBody>
          <a:bodyPr>
            <a:normAutofit/>
          </a:bodyPr>
          <a:lstStyle/>
          <a:p>
            <a:pPr marL="0" lvl="0" indent="0">
              <a:lnSpc>
                <a:spcPct val="107000"/>
              </a:lnSpc>
              <a:spcAft>
                <a:spcPts val="800"/>
              </a:spcAft>
              <a:buNone/>
              <a:tabLst>
                <a:tab pos="457200" algn="l"/>
              </a:tabLst>
            </a:pPr>
            <a:r>
              <a:rPr lang="en-US" b="1" kern="100" dirty="0">
                <a:effectLst/>
                <a:latin typeface="Skeena" pitchFamily="2" charset="0"/>
                <a:ea typeface="Aptos" panose="020B0004020202020204" pitchFamily="34" charset="0"/>
                <a:cs typeface="Times New Roman" panose="02020603050405020304" pitchFamily="18" charset="0"/>
              </a:rPr>
              <a:t>FRED (Federal Reserve Economic Data)</a:t>
            </a:r>
            <a:endParaRPr lang="el-GR"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US" sz="1800" kern="100" dirty="0" err="1">
                <a:effectLst/>
                <a:latin typeface="Skeena" pitchFamily="2" charset="0"/>
                <a:ea typeface="Aptos" panose="020B0004020202020204" pitchFamily="34" charset="0"/>
                <a:cs typeface="Times New Roman" panose="02020603050405020304" pitchFamily="18" charset="0"/>
              </a:rPr>
              <a:t>Fredapi</a:t>
            </a:r>
            <a:r>
              <a:rPr lang="en-US" sz="1800" kern="100" dirty="0">
                <a:effectLst/>
                <a:latin typeface="Skeena" pitchFamily="2" charset="0"/>
                <a:ea typeface="Aptos" panose="020B0004020202020204" pitchFamily="34" charset="0"/>
                <a:cs typeface="Times New Roman" panose="02020603050405020304" pitchFamily="18" charset="0"/>
              </a:rPr>
              <a:t> is a Python API for the FRED data provided by the Federal Reserve Bank of St. Louis. </a:t>
            </a:r>
          </a:p>
          <a:p>
            <a:pPr marL="742950" lvl="1" indent="-285750">
              <a:lnSpc>
                <a:spcPct val="107000"/>
              </a:lnSpc>
              <a:spcAft>
                <a:spcPts val="800"/>
              </a:spcAft>
              <a:buSzPts val="1000"/>
              <a:buFont typeface="Symbol" panose="05050102010706020507" pitchFamily="18" charset="2"/>
              <a:buChar char=""/>
              <a:tabLst>
                <a:tab pos="914400" algn="l"/>
              </a:tabLst>
            </a:pPr>
            <a:r>
              <a:rPr lang="en-US" sz="1800" kern="100" dirty="0" err="1">
                <a:effectLst/>
                <a:latin typeface="Skeena" pitchFamily="2" charset="0"/>
                <a:ea typeface="Aptos" panose="020B0004020202020204" pitchFamily="34" charset="0"/>
                <a:cs typeface="Times New Roman" panose="02020603050405020304" pitchFamily="18" charset="0"/>
              </a:rPr>
              <a:t>Fredapi</a:t>
            </a:r>
            <a:r>
              <a:rPr lang="en-US" sz="1800" kern="100" dirty="0">
                <a:effectLst/>
                <a:latin typeface="Skeena" pitchFamily="2" charset="0"/>
                <a:ea typeface="Aptos" panose="020B0004020202020204" pitchFamily="34" charset="0"/>
                <a:cs typeface="Times New Roman" panose="02020603050405020304" pitchFamily="18" charset="0"/>
              </a:rPr>
              <a:t> provides a wrapper in Python to the FRED web service, and also provides several convenient methods for parsing </a:t>
            </a:r>
            <a:br>
              <a:rPr lang="en-US" sz="1800" kern="100" dirty="0">
                <a:effectLst/>
                <a:latin typeface="Skeena" pitchFamily="2" charset="0"/>
                <a:ea typeface="Aptos" panose="020B0004020202020204" pitchFamily="34" charset="0"/>
                <a:cs typeface="Times New Roman" panose="02020603050405020304" pitchFamily="18" charset="0"/>
              </a:rPr>
            </a:br>
            <a:r>
              <a:rPr lang="en-US" sz="1800" kern="100" dirty="0">
                <a:effectLst/>
                <a:latin typeface="Skeena" pitchFamily="2" charset="0"/>
                <a:ea typeface="Aptos" panose="020B0004020202020204" pitchFamily="34" charset="0"/>
                <a:cs typeface="Times New Roman" panose="02020603050405020304" pitchFamily="18" charset="0"/>
              </a:rPr>
              <a:t>and analyzing point-in-time data (i.e. historic data revisions) from ALFRED (Archival economic data St. Louis Fed)</a:t>
            </a:r>
          </a:p>
        </p:txBody>
      </p:sp>
      <p:sp>
        <p:nvSpPr>
          <p:cNvPr id="4" name="Slide Number Placeholder 3">
            <a:extLst>
              <a:ext uri="{FF2B5EF4-FFF2-40B4-BE49-F238E27FC236}">
                <a16:creationId xmlns:a16="http://schemas.microsoft.com/office/drawing/2014/main" id="{EC413CBC-E950-4513-7CCC-488353312247}"/>
              </a:ext>
            </a:extLst>
          </p:cNvPr>
          <p:cNvSpPr>
            <a:spLocks noGrp="1"/>
          </p:cNvSpPr>
          <p:nvPr>
            <p:ph type="sldNum" sz="quarter" idx="12"/>
          </p:nvPr>
        </p:nvSpPr>
        <p:spPr/>
        <p:txBody>
          <a:bodyPr/>
          <a:lstStyle/>
          <a:p>
            <a:fld id="{1B8B3671-A306-4A69-8480-FA9BE839245D}" type="slidenum">
              <a:rPr lang="en-US" smtClean="0"/>
              <a:t>7</a:t>
            </a:fld>
            <a:endParaRPr lang="en-US"/>
          </a:p>
        </p:txBody>
      </p:sp>
    </p:spTree>
    <p:extLst>
      <p:ext uri="{BB962C8B-B14F-4D97-AF65-F5344CB8AC3E}">
        <p14:creationId xmlns:p14="http://schemas.microsoft.com/office/powerpoint/2010/main" val="676135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C33A-1B25-55D6-01DE-7F5463B70FEF}"/>
              </a:ext>
            </a:extLst>
          </p:cNvPr>
          <p:cNvSpPr>
            <a:spLocks noGrp="1"/>
          </p:cNvSpPr>
          <p:nvPr>
            <p:ph type="title"/>
          </p:nvPr>
        </p:nvSpPr>
        <p:spPr>
          <a:xfrm>
            <a:off x="1352195" y="683937"/>
            <a:ext cx="9601200" cy="1309687"/>
          </a:xfrm>
        </p:spPr>
        <p:txBody>
          <a:bodyPr/>
          <a:lstStyle/>
          <a:p>
            <a:pPr algn="ctr"/>
            <a:r>
              <a:rPr lang="en-US" b="1" dirty="0">
                <a:latin typeface="Skeena" pitchFamily="2" charset="0"/>
              </a:rPr>
              <a:t>Implemented synthetic data methods</a:t>
            </a:r>
            <a:endParaRPr lang="el-GR" b="1" dirty="0"/>
          </a:p>
        </p:txBody>
      </p:sp>
      <p:sp>
        <p:nvSpPr>
          <p:cNvPr id="3" name="Content Placeholder 2">
            <a:extLst>
              <a:ext uri="{FF2B5EF4-FFF2-40B4-BE49-F238E27FC236}">
                <a16:creationId xmlns:a16="http://schemas.microsoft.com/office/drawing/2014/main" id="{26D3CF80-D3CD-3C8A-B358-438798EDBE41}"/>
              </a:ext>
            </a:extLst>
          </p:cNvPr>
          <p:cNvSpPr>
            <a:spLocks noGrp="1"/>
          </p:cNvSpPr>
          <p:nvPr>
            <p:ph idx="1"/>
          </p:nvPr>
        </p:nvSpPr>
        <p:spPr>
          <a:xfrm>
            <a:off x="1295400" y="2262187"/>
            <a:ext cx="9842500" cy="4302125"/>
          </a:xfrm>
        </p:spPr>
        <p:txBody>
          <a:bodyPr>
            <a:normAutofit/>
          </a:bodyPr>
          <a:lstStyle/>
          <a:p>
            <a:pPr marL="342900" lvl="0" indent="-342900">
              <a:lnSpc>
                <a:spcPct val="107000"/>
              </a:lnSpc>
              <a:spcAft>
                <a:spcPts val="800"/>
              </a:spcAft>
              <a:buFont typeface="+mj-lt"/>
              <a:buAutoNum type="arabicPeriod"/>
              <a:tabLst>
                <a:tab pos="457200" algn="l"/>
              </a:tabLst>
            </a:pPr>
            <a:r>
              <a:rPr lang="el-GR" kern="100" dirty="0">
                <a:effectLst/>
                <a:latin typeface="Skeena" pitchFamily="2" charset="0"/>
                <a:ea typeface="Aptos" panose="020B0004020202020204" pitchFamily="34" charset="0"/>
                <a:cs typeface="Times New Roman" panose="02020603050405020304" pitchFamily="18" charset="0"/>
              </a:rPr>
              <a:t>Data Augmentation Techniques</a:t>
            </a:r>
            <a:endParaRPr lang="el-GR"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l-GR" kern="100" dirty="0">
                <a:effectLst/>
                <a:latin typeface="Skeena" pitchFamily="2" charset="0"/>
                <a:ea typeface="Aptos" panose="020B0004020202020204" pitchFamily="34" charset="0"/>
                <a:cs typeface="Times New Roman" panose="02020603050405020304" pitchFamily="18" charset="0"/>
              </a:rPr>
              <a:t>Variational Autoencoders (VAEs)</a:t>
            </a:r>
            <a:endParaRPr lang="el-GR"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l-GR" kern="100" dirty="0">
                <a:effectLst/>
                <a:latin typeface="Skeena" pitchFamily="2" charset="0"/>
                <a:ea typeface="Aptos" panose="020B0004020202020204" pitchFamily="34" charset="0"/>
                <a:cs typeface="Times New Roman" panose="02020603050405020304" pitchFamily="18" charset="0"/>
              </a:rPr>
              <a:t>Generative Adversarial Networks (GANs)</a:t>
            </a:r>
            <a:endParaRPr lang="el-GR"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kern="100" dirty="0">
                <a:effectLst/>
                <a:latin typeface="Skeena" pitchFamily="2" charset="0"/>
                <a:ea typeface="Aptos" panose="020B0004020202020204" pitchFamily="34" charset="0"/>
                <a:cs typeface="Times New Roman" panose="02020603050405020304" pitchFamily="18" charset="0"/>
              </a:rPr>
              <a:t>Recurrent Neural Networks (RNNs) and Long Short-Term Memory (LSTM)</a:t>
            </a:r>
            <a:endParaRPr lang="el-GR" kern="100" dirty="0">
              <a:effectLst/>
              <a:latin typeface="Aptos" panose="020B0004020202020204" pitchFamily="34" charset="0"/>
              <a:ea typeface="Aptos" panose="020B0004020202020204" pitchFamily="34" charset="0"/>
              <a:cs typeface="Times New Roman" panose="02020603050405020304" pitchFamily="18" charset="0"/>
            </a:endParaRPr>
          </a:p>
          <a:p>
            <a:endParaRPr lang="el-GR" sz="2400" dirty="0"/>
          </a:p>
        </p:txBody>
      </p:sp>
      <p:sp>
        <p:nvSpPr>
          <p:cNvPr id="4" name="Slide Number Placeholder 3">
            <a:extLst>
              <a:ext uri="{FF2B5EF4-FFF2-40B4-BE49-F238E27FC236}">
                <a16:creationId xmlns:a16="http://schemas.microsoft.com/office/drawing/2014/main" id="{EC413CBC-E950-4513-7CCC-488353312247}"/>
              </a:ext>
            </a:extLst>
          </p:cNvPr>
          <p:cNvSpPr>
            <a:spLocks noGrp="1"/>
          </p:cNvSpPr>
          <p:nvPr>
            <p:ph type="sldNum" sz="quarter" idx="12"/>
          </p:nvPr>
        </p:nvSpPr>
        <p:spPr/>
        <p:txBody>
          <a:bodyPr/>
          <a:lstStyle/>
          <a:p>
            <a:fld id="{1B8B3671-A306-4A69-8480-FA9BE839245D}" type="slidenum">
              <a:rPr lang="en-US" smtClean="0"/>
              <a:t>8</a:t>
            </a:fld>
            <a:endParaRPr lang="en-US"/>
          </a:p>
        </p:txBody>
      </p:sp>
    </p:spTree>
    <p:extLst>
      <p:ext uri="{BB962C8B-B14F-4D97-AF65-F5344CB8AC3E}">
        <p14:creationId xmlns:p14="http://schemas.microsoft.com/office/powerpoint/2010/main" val="331632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1D6B-7604-3B54-8433-216BC1A35C7F}"/>
              </a:ext>
            </a:extLst>
          </p:cNvPr>
          <p:cNvSpPr>
            <a:spLocks noGrp="1"/>
          </p:cNvSpPr>
          <p:nvPr>
            <p:ph type="title"/>
          </p:nvPr>
        </p:nvSpPr>
        <p:spPr>
          <a:xfrm>
            <a:off x="1863351" y="2694482"/>
            <a:ext cx="9601200" cy="1309687"/>
          </a:xfrm>
        </p:spPr>
        <p:txBody>
          <a:bodyPr/>
          <a:lstStyle/>
          <a:p>
            <a:r>
              <a:rPr lang="en-US" b="1" dirty="0">
                <a:latin typeface="Skeena" pitchFamily="2" charset="0"/>
              </a:rPr>
              <a:t>GENERATIVE ADVERSARIAL NETWORK</a:t>
            </a:r>
            <a:endParaRPr lang="el-GR" b="1" dirty="0"/>
          </a:p>
        </p:txBody>
      </p:sp>
    </p:spTree>
    <p:extLst>
      <p:ext uri="{BB962C8B-B14F-4D97-AF65-F5344CB8AC3E}">
        <p14:creationId xmlns:p14="http://schemas.microsoft.com/office/powerpoint/2010/main" val="1338563298"/>
      </p:ext>
    </p:extLst>
  </p:cSld>
  <p:clrMapOvr>
    <a:masterClrMapping/>
  </p:clrMapOvr>
</p:sld>
</file>

<file path=ppt/theme/theme1.xml><?xml version="1.0" encoding="utf-8"?>
<a:theme xmlns:a="http://schemas.openxmlformats.org/drawingml/2006/main" name="Poise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1889</TotalTime>
  <Words>1638</Words>
  <Application>Microsoft Office PowerPoint</Application>
  <PresentationFormat>Widescreen</PresentationFormat>
  <Paragraphs>175</Paragraphs>
  <Slides>35</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Amplitude</vt:lpstr>
      <vt:lpstr>Aptos</vt:lpstr>
      <vt:lpstr>Arial</vt:lpstr>
      <vt:lpstr>Calibri</vt:lpstr>
      <vt:lpstr>Courier New</vt:lpstr>
      <vt:lpstr>Goudy Old Style</vt:lpstr>
      <vt:lpstr>Skeena</vt:lpstr>
      <vt:lpstr>Symbol</vt:lpstr>
      <vt:lpstr>Times New Roman</vt:lpstr>
      <vt:lpstr>Univers Light</vt:lpstr>
      <vt:lpstr>PoiseVTI</vt:lpstr>
      <vt:lpstr>Synthetic data in financial time series</vt:lpstr>
      <vt:lpstr>Authors</vt:lpstr>
      <vt:lpstr>What are synthetic data</vt:lpstr>
      <vt:lpstr>What are synthetic data</vt:lpstr>
      <vt:lpstr>Why do we need synthetic data</vt:lpstr>
      <vt:lpstr>Why synthetic data in finance</vt:lpstr>
      <vt:lpstr>Data SOURCE</vt:lpstr>
      <vt:lpstr>Implemented synthetic data methods</vt:lpstr>
      <vt:lpstr>GENERATIVE ADVERSARIAL NETWORK</vt:lpstr>
      <vt:lpstr>How it works</vt:lpstr>
      <vt:lpstr>Step by step training process</vt:lpstr>
      <vt:lpstr>Step by step training process</vt:lpstr>
      <vt:lpstr>ANO TIME – SERIES  GENERATIVE ADVERSARIAL NETWORK</vt:lpstr>
      <vt:lpstr>PowerPoint Presentation</vt:lpstr>
      <vt:lpstr>Timeseries DATA</vt:lpstr>
      <vt:lpstr>embedder</vt:lpstr>
      <vt:lpstr>RECOVERY</vt:lpstr>
      <vt:lpstr>GENERATOR</vt:lpstr>
      <vt:lpstr>DISCRIMINATOR</vt:lpstr>
      <vt:lpstr>SUPERVISOR</vt:lpstr>
      <vt:lpstr>Loss functions</vt:lpstr>
      <vt:lpstr>Loss functions</vt:lpstr>
      <vt:lpstr>Training steps</vt:lpstr>
      <vt:lpstr>Hands on - PYTHON</vt:lpstr>
      <vt:lpstr>Libraries</vt:lpstr>
      <vt:lpstr>Data preparation</vt:lpstr>
      <vt:lpstr>Training loop</vt:lpstr>
      <vt:lpstr>Losses interpretation</vt:lpstr>
      <vt:lpstr>Results (with anomalies)</vt:lpstr>
      <vt:lpstr>Results (without anomalies)</vt:lpstr>
      <vt:lpstr>evaluation</vt:lpstr>
      <vt:lpstr>evaluation</vt:lpstr>
      <vt:lpstr>Evaluation</vt:lpstr>
      <vt:lpstr>Future work</vt:lpstr>
      <vt:lpstr>THANK YOU!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Synthetic data in financial time series data</dc:title>
  <dc:creator>Stamatios Lykos</dc:creator>
  <cp:lastModifiedBy>Stamatios Lykos</cp:lastModifiedBy>
  <cp:revision>71</cp:revision>
  <dcterms:created xsi:type="dcterms:W3CDTF">2024-04-23T19:06:03Z</dcterms:created>
  <dcterms:modified xsi:type="dcterms:W3CDTF">2024-07-24T09:45:06Z</dcterms:modified>
</cp:coreProperties>
</file>